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sldIdLst>
    <p:sldId id="257" r:id="rId2"/>
    <p:sldId id="294" r:id="rId3"/>
    <p:sldId id="258" r:id="rId4"/>
    <p:sldId id="347" r:id="rId5"/>
    <p:sldId id="293" r:id="rId6"/>
    <p:sldId id="261" r:id="rId7"/>
    <p:sldId id="266" r:id="rId8"/>
    <p:sldId id="267" r:id="rId9"/>
    <p:sldId id="322" r:id="rId10"/>
    <p:sldId id="342" r:id="rId11"/>
    <p:sldId id="334" r:id="rId12"/>
    <p:sldId id="325" r:id="rId13"/>
    <p:sldId id="326" r:id="rId14"/>
    <p:sldId id="314" r:id="rId15"/>
    <p:sldId id="302" r:id="rId16"/>
    <p:sldId id="324" r:id="rId17"/>
    <p:sldId id="299" r:id="rId18"/>
    <p:sldId id="295" r:id="rId19"/>
    <p:sldId id="346" r:id="rId20"/>
    <p:sldId id="292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FF99"/>
    <a:srgbClr val="99FFCC"/>
    <a:srgbClr val="66FFFF"/>
    <a:srgbClr val="FF3300"/>
    <a:srgbClr val="000000"/>
    <a:srgbClr val="CCFFFF"/>
    <a:srgbClr val="CC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60" autoAdjust="0"/>
    <p:restoredTop sz="93988" autoAdjust="0"/>
  </p:normalViewPr>
  <p:slideViewPr>
    <p:cSldViewPr>
      <p:cViewPr varScale="1">
        <p:scale>
          <a:sx n="75" d="100"/>
          <a:sy n="75" d="100"/>
        </p:scale>
        <p:origin x="-108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8DCCE-E0B2-4338-B3A6-EA52324BC1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D8A017-01A9-481E-967B-978A30693E87}" type="datetimeFigureOut">
              <a:rPr lang="ru-RU"/>
              <a:pPr>
                <a:defRPr/>
              </a:pPr>
              <a:t>04.06.2013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BFC1F-DA36-4F82-AF98-7A9515361812}" type="datetimeFigureOut">
              <a:rPr lang="ru-RU"/>
              <a:pPr>
                <a:defRPr/>
              </a:pPr>
              <a:t>04.06.2013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3EC79B-32C4-4FBE-9BC9-C6202A58F7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37FC12-AE27-414C-88BF-9803F4170183}" type="datetimeFigureOut">
              <a:rPr lang="ru-RU"/>
              <a:pPr>
                <a:defRPr/>
              </a:pPr>
              <a:t>04.06.2013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961F4-9D09-4140-AAB4-2D0F9CAA44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674476-50AD-46BF-9889-65808C71CF35}" type="datetimeFigureOut">
              <a:rPr lang="ru-RU"/>
              <a:pPr>
                <a:defRPr/>
              </a:pPr>
              <a:t>04.06.2013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1711D7-4809-45AA-A038-14565F6664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EB8C0-C74B-498B-A86C-2DDB75FE02AF}" type="datetimeFigureOut">
              <a:rPr lang="ru-RU"/>
              <a:pPr>
                <a:defRPr/>
              </a:pPr>
              <a:t>04.06.2013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E36608-C829-4AB1-8905-3F24F83449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E3541-1A4D-4709-9193-83DD2C44D31F}" type="datetimeFigureOut">
              <a:rPr lang="ru-RU"/>
              <a:pPr>
                <a:defRPr/>
              </a:pPr>
              <a:t>04.06.2013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C977D2-8533-417C-B294-00D68F7035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15A555-ECB1-4579-B9C4-186379E08FAD}" type="datetimeFigureOut">
              <a:rPr lang="ru-RU"/>
              <a:pPr>
                <a:defRPr/>
              </a:pPr>
              <a:t>04.06.2013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BEEE61-5F9A-4272-8363-E713304752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77408-66C9-43D3-BBEE-6291F41C7970}" type="datetimeFigureOut">
              <a:rPr lang="ru-RU"/>
              <a:pPr>
                <a:defRPr/>
              </a:pPr>
              <a:t>04.06.2013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1629FB-09EE-4C18-B525-22766E71F9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A231C3-645E-4DDD-8ABC-A73C9E8259BC}" type="datetimeFigureOut">
              <a:rPr lang="ru-RU"/>
              <a:pPr>
                <a:defRPr/>
              </a:pPr>
              <a:t>04.06.2013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9DC134-4116-4819-9D62-3FF705A00C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190D67-7F61-4A95-B995-B1F27EBB57A9}" type="datetimeFigureOut">
              <a:rPr lang="ru-RU"/>
              <a:pPr>
                <a:defRPr/>
              </a:pPr>
              <a:t>04.06.2013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7BDD64-6A30-43EA-B338-53D87FCC9F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A7EC7E-BA09-4F78-A2BA-35E16145DC55}" type="datetimeFigureOut">
              <a:rPr lang="ru-RU"/>
              <a:pPr>
                <a:defRPr/>
              </a:pPr>
              <a:t>04.06.2013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3C763D-F909-44ED-80C9-411C864E85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05000"/>
            <a:ext cx="82296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28C978-87B8-4791-9D64-4AC39035AB97}" type="datetimeFigureOut">
              <a:rPr lang="ru-RU"/>
              <a:pPr>
                <a:defRPr/>
              </a:pPr>
              <a:t>04.06.2013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00671F-FEB4-4537-835A-1A4CDBCEEA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92100"/>
            <a:ext cx="8229600" cy="5727700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E9D468-79F7-4377-B038-36C687A75AC8}" type="datetimeFigureOut">
              <a:rPr lang="ru-RU"/>
              <a:pPr>
                <a:defRPr/>
              </a:pPr>
              <a:t>04.06.2013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4642A1-B478-4E05-B88C-E9B8556542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7A843E-A512-4EB4-B42A-F5F687824D16}" type="datetimeFigureOut">
              <a:rPr lang="ru-RU"/>
              <a:pPr>
                <a:defRPr/>
              </a:pPr>
              <a:t>04.06.2013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A2D4BB-C323-4C4F-9AE7-C2AC59BCE9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87285274-1ADC-4293-9370-06C1D771CC65}" type="datetimeFigureOut">
              <a:rPr lang="ru-RU"/>
              <a:pPr>
                <a:defRPr/>
              </a:pPr>
              <a:t>04.06.2013</a:t>
            </a:fld>
            <a:endParaRPr lang="ru-RU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ACC6130B-AB53-46D2-8197-5140D82613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5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6.jpeg"/><Relationship Id="rId4" Type="http://schemas.openxmlformats.org/officeDocument/2006/relationships/image" Target="../media/image15.png"/><Relationship Id="rId9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7" Type="http://schemas.openxmlformats.org/officeDocument/2006/relationships/image" Target="../media/image2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wmf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67" name="Object 31"/>
          <p:cNvGraphicFramePr>
            <a:graphicFrameLocks noChangeAspect="1"/>
          </p:cNvGraphicFramePr>
          <p:nvPr>
            <p:ph idx="4294967295"/>
          </p:nvPr>
        </p:nvGraphicFramePr>
        <p:xfrm>
          <a:off x="6715125" y="5000625"/>
          <a:ext cx="1846263" cy="1255713"/>
        </p:xfrm>
        <a:graphic>
          <a:graphicData uri="http://schemas.openxmlformats.org/presentationml/2006/ole">
            <p:oleObj spid="_x0000_s14367" name="CorelDRAW" r:id="rId3" imgW="2441880" imgH="1661040" progId="">
              <p:embed/>
            </p:oleObj>
          </a:graphicData>
        </a:graphic>
      </p:graphicFrame>
      <p:sp>
        <p:nvSpPr>
          <p:cNvPr id="14368" name="Text Box 37"/>
          <p:cNvSpPr txBox="1">
            <a:spLocks noChangeArrowheads="1"/>
          </p:cNvSpPr>
          <p:nvPr/>
        </p:nvSpPr>
        <p:spPr bwMode="auto">
          <a:xfrm>
            <a:off x="179388" y="5445125"/>
            <a:ext cx="6264275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1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Энергосбережение – </a:t>
            </a:r>
          </a:p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путь к оздоровлению экономики</a:t>
            </a:r>
          </a:p>
        </p:txBody>
      </p:sp>
      <p:pic>
        <p:nvPicPr>
          <p:cNvPr id="14369" name="Picture 4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549275"/>
            <a:ext cx="3960813" cy="320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70" name="Picture 5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2852738"/>
            <a:ext cx="3600450" cy="239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71" name="Text Box 39"/>
          <p:cNvSpPr txBox="1">
            <a:spLocks noChangeArrowheads="1"/>
          </p:cNvSpPr>
          <p:nvPr/>
        </p:nvSpPr>
        <p:spPr bwMode="auto">
          <a:xfrm>
            <a:off x="4572000" y="981075"/>
            <a:ext cx="3887788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1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>
                <a:solidFill>
                  <a:srgbClr val="FF3300"/>
                </a:solidFill>
              </a:rPr>
              <a:t>ЗЕЛЕНАЯ ЭНЕРГЕТИКА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1" name="Picture 5" descr="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71258" y="222193"/>
            <a:ext cx="3852057" cy="3013843"/>
          </a:xfrm>
          <a:prstGeom prst="rect">
            <a:avLst/>
          </a:prstGeom>
          <a:noFill/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bliqueBottomLeft"/>
            <a:lightRig rig="threePt" dir="t"/>
          </a:scene3d>
          <a:sp3d extrusionH="12700">
            <a:bevelT h="44450"/>
          </a:sp3d>
        </p:spPr>
      </p:pic>
      <p:pic>
        <p:nvPicPr>
          <p:cNvPr id="61448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3357563"/>
            <a:ext cx="5761038" cy="295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1446" name="Object 6"/>
          <p:cNvGraphicFramePr>
            <a:graphicFrameLocks noChangeAspect="1"/>
          </p:cNvGraphicFramePr>
          <p:nvPr>
            <p:ph/>
          </p:nvPr>
        </p:nvGraphicFramePr>
        <p:xfrm>
          <a:off x="6227763" y="4724400"/>
          <a:ext cx="2441575" cy="1660525"/>
        </p:xfrm>
        <a:graphic>
          <a:graphicData uri="http://schemas.openxmlformats.org/presentationml/2006/ole">
            <p:oleObj spid="_x0000_s61446" name="CorelDRAW" r:id="rId5" imgW="2441880" imgH="1661040" progId="">
              <p:embed/>
            </p:oleObj>
          </a:graphicData>
        </a:graphic>
      </p:graphicFrame>
      <p:sp>
        <p:nvSpPr>
          <p:cNvPr id="61449" name="Text Box 8"/>
          <p:cNvSpPr txBox="1">
            <a:spLocks noChangeArrowheads="1"/>
          </p:cNvSpPr>
          <p:nvPr/>
        </p:nvSpPr>
        <p:spPr bwMode="auto">
          <a:xfrm>
            <a:off x="323850" y="115888"/>
            <a:ext cx="4608513" cy="246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1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000000"/>
                </a:solidFill>
              </a:rPr>
              <a:t>ТОО «Усть-Каменогорский конденсаторный завод»</a:t>
            </a:r>
          </a:p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000000"/>
                </a:solidFill>
              </a:rPr>
              <a:t>Генерация реактивной мощности</a:t>
            </a:r>
          </a:p>
          <a:p>
            <a:pPr algn="ctr">
              <a:spcBef>
                <a:spcPct val="50000"/>
              </a:spcBef>
            </a:pPr>
            <a:r>
              <a:rPr lang="ru-RU" sz="1600" i="1">
                <a:solidFill>
                  <a:srgbClr val="000000"/>
                </a:solidFill>
              </a:rPr>
              <a:t>Директор по технической политике</a:t>
            </a:r>
          </a:p>
          <a:p>
            <a:pPr algn="ctr">
              <a:spcBef>
                <a:spcPct val="50000"/>
              </a:spcBef>
            </a:pPr>
            <a:r>
              <a:rPr lang="ru-RU" sz="1600" i="1">
                <a:solidFill>
                  <a:srgbClr val="000000"/>
                </a:solidFill>
              </a:rPr>
              <a:t>Попов П.И.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11"/>
          <p:cNvSpPr>
            <a:spLocks noChangeArrowheads="1"/>
          </p:cNvSpPr>
          <p:nvPr/>
        </p:nvSpPr>
        <p:spPr bwMode="auto">
          <a:xfrm>
            <a:off x="1116013" y="1916113"/>
            <a:ext cx="7345362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 b="1">
                <a:solidFill>
                  <a:srgbClr val="000000"/>
                </a:solidFill>
              </a:rPr>
              <a:t>Развитие индустрии получения альтернативных видов энергии имеет огромную  значимость, но не менее важно и то, насколько эффективно мы используем получаемую энергию</a:t>
            </a:r>
            <a:endParaRPr lang="ru-RU" sz="2400" b="1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67591" name="Picture 7" descr="banner_to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89713" y="6038851"/>
            <a:ext cx="2541587" cy="64769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  <a:bevelB/>
          </a:sp3d>
        </p:spPr>
      </p:pic>
      <p:sp>
        <p:nvSpPr>
          <p:cNvPr id="62467" name="Rectangle 4"/>
          <p:cNvSpPr>
            <a:spLocks noChangeArrowheads="1"/>
          </p:cNvSpPr>
          <p:nvPr/>
        </p:nvSpPr>
        <p:spPr bwMode="auto">
          <a:xfrm>
            <a:off x="323850" y="260350"/>
            <a:ext cx="83534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1">
              <a:schemeClr val="bg2">
                <a:alpha val="50000"/>
              </a:schemeClr>
            </a:prstShdw>
          </a:effectLst>
        </p:spPr>
        <p:txBody>
          <a:bodyPr anchor="ctr">
            <a:spAutoFit/>
          </a:bodyPr>
          <a:lstStyle/>
          <a:p>
            <a:pPr algn="ctr"/>
            <a:r>
              <a:rPr lang="ru-RU" sz="2400">
                <a:solidFill>
                  <a:srgbClr val="FF3300"/>
                </a:solidFill>
              </a:rPr>
              <a:t>Реализация идей «зеленой энергетики» сводится к  использованию возобновляемых источников энергии, имеется в виду гидроэлектростанции, современные солнечные и ветровые электростанции.</a:t>
            </a:r>
            <a:r>
              <a:rPr lang="ru-RU"/>
              <a:t> </a:t>
            </a:r>
          </a:p>
        </p:txBody>
      </p:sp>
      <p:sp>
        <p:nvSpPr>
          <p:cNvPr id="62468" name="Rectangle 5"/>
          <p:cNvSpPr>
            <a:spLocks noChangeArrowheads="1"/>
          </p:cNvSpPr>
          <p:nvPr/>
        </p:nvSpPr>
        <p:spPr bwMode="auto">
          <a:xfrm>
            <a:off x="179388" y="3860800"/>
            <a:ext cx="8569325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1">
              <a:schemeClr val="bg2">
                <a:alpha val="50000"/>
              </a:schemeClr>
            </a:prstShdw>
          </a:effectLst>
        </p:spPr>
        <p:txBody>
          <a:bodyPr anchor="ctr">
            <a:spAutoFit/>
          </a:bodyPr>
          <a:lstStyle/>
          <a:p>
            <a:pPr algn="ctr"/>
            <a:r>
              <a:rPr lang="ru-RU" sz="2400">
                <a:solidFill>
                  <a:srgbClr val="FF3300"/>
                </a:solidFill>
              </a:rPr>
              <a:t>Генерация реактивной мощности с использованием конденсаторов одно из основных направлений   энергосбережения и энергоэффективности,  которое  можно ставить в один ряд с возобновляемыми источниками электроэнергии в плане реализации идеи «зеленая энергетика»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algn="ctr"/>
            <a:r>
              <a:rPr lang="ru-RU" sz="4000" smtClean="0">
                <a:solidFill>
                  <a:srgbClr val="FF3300"/>
                </a:solidFill>
                <a:effectLst/>
              </a:rPr>
              <a:t>Возобновляемые источники энергии</a:t>
            </a:r>
          </a:p>
        </p:txBody>
      </p:sp>
      <p:pic>
        <p:nvPicPr>
          <p:cNvPr id="809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196975"/>
            <a:ext cx="1893888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090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4365625"/>
            <a:ext cx="3305175" cy="220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090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63938" y="1773238"/>
            <a:ext cx="2592387" cy="195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0903" name="Picture 4" descr="ку н-в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2225" y="4797425"/>
            <a:ext cx="25542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4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59563" y="1989138"/>
            <a:ext cx="2106612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63490" name="Picture 2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9750" y="496888"/>
            <a:ext cx="8424863" cy="5956300"/>
          </a:xfrm>
        </p:spPr>
      </p:pic>
      <p:pic>
        <p:nvPicPr>
          <p:cNvPr id="67591" name="Picture 7" descr="banner_to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89713" y="6197601"/>
            <a:ext cx="2541587" cy="64769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9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28625" y="142875"/>
            <a:ext cx="8229600" cy="582613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Потери связанные с передачей электроэнергии</a:t>
            </a:r>
          </a:p>
        </p:txBody>
      </p:sp>
      <p:pic>
        <p:nvPicPr>
          <p:cNvPr id="2870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" y="1714500"/>
            <a:ext cx="1285875" cy="140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701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0" y="3286125"/>
            <a:ext cx="868363" cy="141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70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38" y="3214688"/>
            <a:ext cx="1428750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703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1875" y="928688"/>
            <a:ext cx="1500188" cy="99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704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28688" y="5072063"/>
            <a:ext cx="17716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705" name="Picture 6" descr="C:\Documents and Settings\Романовский\Рабочий стол\Для презентации КТОил\123jpg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215188" y="1643063"/>
            <a:ext cx="742950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8698" name="Object 26"/>
          <p:cNvGraphicFramePr>
            <a:graphicFrameLocks noChangeAspect="1"/>
          </p:cNvGraphicFramePr>
          <p:nvPr/>
        </p:nvGraphicFramePr>
        <p:xfrm>
          <a:off x="3357563" y="5357813"/>
          <a:ext cx="5195887" cy="733425"/>
        </p:xfrm>
        <a:graphic>
          <a:graphicData uri="http://schemas.openxmlformats.org/presentationml/2006/ole">
            <p:oleObj spid="_x0000_s28698" name="Формула" r:id="rId9" imgW="2158920" imgH="304560" progId="Equation.3">
              <p:embed/>
            </p:oleObj>
          </a:graphicData>
        </a:graphic>
      </p:graphicFrame>
      <p:sp>
        <p:nvSpPr>
          <p:cNvPr id="28706" name="TextBox 38"/>
          <p:cNvSpPr txBox="1">
            <a:spLocks noChangeArrowheads="1"/>
          </p:cNvSpPr>
          <p:nvPr/>
        </p:nvSpPr>
        <p:spPr bwMode="auto">
          <a:xfrm>
            <a:off x="2928938" y="2071688"/>
            <a:ext cx="33131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>
                <a:solidFill>
                  <a:srgbClr val="000000"/>
                </a:solidFill>
                <a:latin typeface="Arial" charset="0"/>
              </a:rPr>
              <a:t>Δ</a:t>
            </a:r>
            <a:r>
              <a:rPr lang="en-US">
                <a:solidFill>
                  <a:srgbClr val="000000"/>
                </a:solidFill>
                <a:latin typeface="Arial" charset="0"/>
              </a:rPr>
              <a:t>P</a:t>
            </a:r>
            <a:r>
              <a:rPr lang="ru-RU" baseline="-25000">
                <a:solidFill>
                  <a:srgbClr val="000000"/>
                </a:solidFill>
                <a:latin typeface="Arial" charset="0"/>
              </a:rPr>
              <a:t>линии </a:t>
            </a:r>
            <a:r>
              <a:rPr lang="ru-RU">
                <a:solidFill>
                  <a:srgbClr val="000000"/>
                </a:solidFill>
                <a:latin typeface="Arial" charset="0"/>
              </a:rPr>
              <a:t>=</a:t>
            </a:r>
            <a:r>
              <a:rPr lang="en-US">
                <a:solidFill>
                  <a:srgbClr val="000000"/>
                </a:solidFill>
                <a:latin typeface="Arial" charset="0"/>
              </a:rPr>
              <a:t> 3 </a:t>
            </a:r>
            <a:r>
              <a:rPr lang="ru-RU">
                <a:solidFill>
                  <a:srgbClr val="000000"/>
                </a:solidFill>
                <a:latin typeface="Arial" charset="0"/>
              </a:rPr>
              <a:t>х (</a:t>
            </a:r>
            <a:r>
              <a:rPr lang="en-US">
                <a:solidFill>
                  <a:srgbClr val="000000"/>
                </a:solidFill>
                <a:latin typeface="Arial" charset="0"/>
              </a:rPr>
              <a:t>I</a:t>
            </a:r>
            <a:r>
              <a:rPr lang="ru-RU" baseline="-25000">
                <a:solidFill>
                  <a:srgbClr val="000000"/>
                </a:solidFill>
                <a:latin typeface="Arial" charset="0"/>
              </a:rPr>
              <a:t>нагрузки</a:t>
            </a:r>
            <a:r>
              <a:rPr lang="ru-RU">
                <a:solidFill>
                  <a:srgbClr val="000000"/>
                </a:solidFill>
                <a:latin typeface="Arial" charset="0"/>
              </a:rPr>
              <a:t> )</a:t>
            </a:r>
            <a:r>
              <a:rPr lang="ru-RU" baseline="30000">
                <a:solidFill>
                  <a:srgbClr val="000000"/>
                </a:solidFill>
                <a:latin typeface="Arial" charset="0"/>
              </a:rPr>
              <a:t>2 </a:t>
            </a:r>
            <a:r>
              <a:rPr lang="ru-RU">
                <a:solidFill>
                  <a:srgbClr val="000000"/>
                </a:solidFill>
                <a:latin typeface="Arial" charset="0"/>
              </a:rPr>
              <a:t>х </a:t>
            </a:r>
            <a:r>
              <a:rPr lang="en-US">
                <a:solidFill>
                  <a:srgbClr val="000000"/>
                </a:solidFill>
                <a:latin typeface="Arial" charset="0"/>
              </a:rPr>
              <a:t>R</a:t>
            </a:r>
            <a:r>
              <a:rPr lang="ru-RU" baseline="-25000">
                <a:solidFill>
                  <a:srgbClr val="000000"/>
                </a:solidFill>
                <a:latin typeface="Arial" charset="0"/>
              </a:rPr>
              <a:t>линии</a:t>
            </a: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8707" name="TextBox 39"/>
          <p:cNvSpPr txBox="1">
            <a:spLocks noChangeArrowheads="1"/>
          </p:cNvSpPr>
          <p:nvPr/>
        </p:nvSpPr>
        <p:spPr bwMode="auto">
          <a:xfrm>
            <a:off x="2928938" y="2500313"/>
            <a:ext cx="33258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>
                <a:solidFill>
                  <a:srgbClr val="000000"/>
                </a:solidFill>
                <a:latin typeface="Arial" charset="0"/>
              </a:rPr>
              <a:t>Δ</a:t>
            </a:r>
            <a:r>
              <a:rPr lang="en-US">
                <a:solidFill>
                  <a:srgbClr val="000000"/>
                </a:solidFill>
                <a:latin typeface="Arial" charset="0"/>
              </a:rPr>
              <a:t>Q</a:t>
            </a:r>
            <a:r>
              <a:rPr lang="ru-RU" baseline="-25000">
                <a:solidFill>
                  <a:srgbClr val="000000"/>
                </a:solidFill>
                <a:latin typeface="Arial" charset="0"/>
              </a:rPr>
              <a:t>линии </a:t>
            </a:r>
            <a:r>
              <a:rPr lang="ru-RU">
                <a:solidFill>
                  <a:srgbClr val="000000"/>
                </a:solidFill>
                <a:latin typeface="Arial" charset="0"/>
              </a:rPr>
              <a:t>=</a:t>
            </a:r>
            <a:r>
              <a:rPr lang="en-US">
                <a:solidFill>
                  <a:srgbClr val="000000"/>
                </a:solidFill>
                <a:latin typeface="Arial" charset="0"/>
              </a:rPr>
              <a:t> 3 </a:t>
            </a:r>
            <a:r>
              <a:rPr lang="ru-RU">
                <a:solidFill>
                  <a:srgbClr val="000000"/>
                </a:solidFill>
                <a:latin typeface="Arial" charset="0"/>
              </a:rPr>
              <a:t>х (</a:t>
            </a:r>
            <a:r>
              <a:rPr lang="en-US">
                <a:solidFill>
                  <a:srgbClr val="000000"/>
                </a:solidFill>
                <a:latin typeface="Arial" charset="0"/>
              </a:rPr>
              <a:t>I</a:t>
            </a:r>
            <a:r>
              <a:rPr lang="ru-RU" baseline="-25000">
                <a:solidFill>
                  <a:srgbClr val="000000"/>
                </a:solidFill>
                <a:latin typeface="Arial" charset="0"/>
              </a:rPr>
              <a:t>нагрузки</a:t>
            </a:r>
            <a:r>
              <a:rPr lang="ru-RU">
                <a:solidFill>
                  <a:srgbClr val="000000"/>
                </a:solidFill>
                <a:latin typeface="Arial" charset="0"/>
              </a:rPr>
              <a:t> )</a:t>
            </a:r>
            <a:r>
              <a:rPr lang="ru-RU" baseline="30000">
                <a:solidFill>
                  <a:srgbClr val="000000"/>
                </a:solidFill>
                <a:latin typeface="Arial" charset="0"/>
              </a:rPr>
              <a:t>2 </a:t>
            </a:r>
            <a:r>
              <a:rPr lang="ru-RU">
                <a:solidFill>
                  <a:srgbClr val="000000"/>
                </a:solidFill>
                <a:latin typeface="Arial" charset="0"/>
              </a:rPr>
              <a:t>х </a:t>
            </a:r>
            <a:r>
              <a:rPr lang="en-US">
                <a:solidFill>
                  <a:srgbClr val="000000"/>
                </a:solidFill>
                <a:latin typeface="Arial" charset="0"/>
              </a:rPr>
              <a:t>X</a:t>
            </a:r>
            <a:r>
              <a:rPr lang="ru-RU" baseline="-25000">
                <a:solidFill>
                  <a:srgbClr val="000000"/>
                </a:solidFill>
                <a:latin typeface="Arial" charset="0"/>
              </a:rPr>
              <a:t>линии</a:t>
            </a: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8708" name="TextBox 40"/>
          <p:cNvSpPr txBox="1">
            <a:spLocks noChangeArrowheads="1"/>
          </p:cNvSpPr>
          <p:nvPr/>
        </p:nvSpPr>
        <p:spPr bwMode="auto">
          <a:xfrm>
            <a:off x="3000375" y="3571875"/>
            <a:ext cx="31988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>
                <a:solidFill>
                  <a:srgbClr val="000000"/>
                </a:solidFill>
                <a:latin typeface="Arial" charset="0"/>
              </a:rPr>
              <a:t>Δ</a:t>
            </a:r>
            <a:r>
              <a:rPr lang="en-US">
                <a:solidFill>
                  <a:srgbClr val="000000"/>
                </a:solidFill>
                <a:latin typeface="Arial" charset="0"/>
              </a:rPr>
              <a:t>P</a:t>
            </a:r>
            <a:r>
              <a:rPr lang="ru-RU" baseline="-25000">
                <a:solidFill>
                  <a:srgbClr val="000000"/>
                </a:solidFill>
                <a:latin typeface="Arial" charset="0"/>
              </a:rPr>
              <a:t>тр-ра </a:t>
            </a:r>
            <a:r>
              <a:rPr lang="ru-RU">
                <a:solidFill>
                  <a:srgbClr val="000000"/>
                </a:solidFill>
                <a:latin typeface="Arial" charset="0"/>
              </a:rPr>
              <a:t>=</a:t>
            </a:r>
            <a:r>
              <a:rPr lang="en-US">
                <a:solidFill>
                  <a:srgbClr val="000000"/>
                </a:solidFill>
                <a:latin typeface="Arial" charset="0"/>
              </a:rPr>
              <a:t> 3 </a:t>
            </a:r>
            <a:r>
              <a:rPr lang="ru-RU">
                <a:solidFill>
                  <a:srgbClr val="000000"/>
                </a:solidFill>
                <a:latin typeface="Arial" charset="0"/>
              </a:rPr>
              <a:t>х (</a:t>
            </a:r>
            <a:r>
              <a:rPr lang="en-US">
                <a:solidFill>
                  <a:srgbClr val="000000"/>
                </a:solidFill>
                <a:latin typeface="Arial" charset="0"/>
              </a:rPr>
              <a:t>I</a:t>
            </a:r>
            <a:r>
              <a:rPr lang="ru-RU" baseline="-25000">
                <a:solidFill>
                  <a:srgbClr val="000000"/>
                </a:solidFill>
                <a:latin typeface="Arial" charset="0"/>
              </a:rPr>
              <a:t>нагрузки</a:t>
            </a:r>
            <a:r>
              <a:rPr lang="ru-RU">
                <a:solidFill>
                  <a:srgbClr val="000000"/>
                </a:solidFill>
                <a:latin typeface="Arial" charset="0"/>
              </a:rPr>
              <a:t> )</a:t>
            </a:r>
            <a:r>
              <a:rPr lang="ru-RU" baseline="30000">
                <a:solidFill>
                  <a:srgbClr val="000000"/>
                </a:solidFill>
                <a:latin typeface="Arial" charset="0"/>
              </a:rPr>
              <a:t>2 </a:t>
            </a:r>
            <a:r>
              <a:rPr lang="ru-RU">
                <a:solidFill>
                  <a:srgbClr val="000000"/>
                </a:solidFill>
                <a:latin typeface="Arial" charset="0"/>
              </a:rPr>
              <a:t>х </a:t>
            </a:r>
            <a:r>
              <a:rPr lang="en-US">
                <a:solidFill>
                  <a:srgbClr val="000000"/>
                </a:solidFill>
                <a:latin typeface="Arial" charset="0"/>
              </a:rPr>
              <a:t>R</a:t>
            </a:r>
            <a:r>
              <a:rPr lang="ru-RU" baseline="-25000">
                <a:solidFill>
                  <a:srgbClr val="000000"/>
                </a:solidFill>
                <a:latin typeface="Arial" charset="0"/>
              </a:rPr>
              <a:t>тр-ра</a:t>
            </a: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8709" name="TextBox 41"/>
          <p:cNvSpPr txBox="1">
            <a:spLocks noChangeArrowheads="1"/>
          </p:cNvSpPr>
          <p:nvPr/>
        </p:nvSpPr>
        <p:spPr bwMode="auto">
          <a:xfrm>
            <a:off x="2987675" y="4005263"/>
            <a:ext cx="32115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>
                <a:solidFill>
                  <a:srgbClr val="000000"/>
                </a:solidFill>
                <a:latin typeface="Arial" charset="0"/>
              </a:rPr>
              <a:t>Δ</a:t>
            </a:r>
            <a:r>
              <a:rPr lang="en-US">
                <a:solidFill>
                  <a:srgbClr val="000000"/>
                </a:solidFill>
                <a:latin typeface="Arial" charset="0"/>
              </a:rPr>
              <a:t>Q</a:t>
            </a:r>
            <a:r>
              <a:rPr lang="ru-RU" baseline="-25000">
                <a:solidFill>
                  <a:srgbClr val="000000"/>
                </a:solidFill>
                <a:latin typeface="Arial" charset="0"/>
              </a:rPr>
              <a:t>тр-ра </a:t>
            </a:r>
            <a:r>
              <a:rPr lang="ru-RU">
                <a:solidFill>
                  <a:srgbClr val="000000"/>
                </a:solidFill>
                <a:latin typeface="Arial" charset="0"/>
              </a:rPr>
              <a:t>=</a:t>
            </a:r>
            <a:r>
              <a:rPr lang="en-US">
                <a:solidFill>
                  <a:srgbClr val="000000"/>
                </a:solidFill>
                <a:latin typeface="Arial" charset="0"/>
              </a:rPr>
              <a:t> 3 </a:t>
            </a:r>
            <a:r>
              <a:rPr lang="ru-RU">
                <a:solidFill>
                  <a:srgbClr val="000000"/>
                </a:solidFill>
                <a:latin typeface="Arial" charset="0"/>
              </a:rPr>
              <a:t>х (</a:t>
            </a:r>
            <a:r>
              <a:rPr lang="en-US">
                <a:solidFill>
                  <a:srgbClr val="000000"/>
                </a:solidFill>
                <a:latin typeface="Arial" charset="0"/>
              </a:rPr>
              <a:t>I</a:t>
            </a:r>
            <a:r>
              <a:rPr lang="ru-RU" baseline="-25000">
                <a:solidFill>
                  <a:srgbClr val="000000"/>
                </a:solidFill>
                <a:latin typeface="Arial" charset="0"/>
              </a:rPr>
              <a:t>нагрузки</a:t>
            </a:r>
            <a:r>
              <a:rPr lang="ru-RU">
                <a:solidFill>
                  <a:srgbClr val="000000"/>
                </a:solidFill>
                <a:latin typeface="Arial" charset="0"/>
              </a:rPr>
              <a:t> )</a:t>
            </a:r>
            <a:r>
              <a:rPr lang="ru-RU" baseline="30000">
                <a:solidFill>
                  <a:srgbClr val="000000"/>
                </a:solidFill>
                <a:latin typeface="Arial" charset="0"/>
              </a:rPr>
              <a:t>2 </a:t>
            </a:r>
            <a:r>
              <a:rPr lang="ru-RU">
                <a:solidFill>
                  <a:srgbClr val="000000"/>
                </a:solidFill>
                <a:latin typeface="Arial" charset="0"/>
              </a:rPr>
              <a:t>х </a:t>
            </a:r>
            <a:r>
              <a:rPr lang="en-US">
                <a:solidFill>
                  <a:srgbClr val="000000"/>
                </a:solidFill>
                <a:latin typeface="Arial" charset="0"/>
              </a:rPr>
              <a:t>X</a:t>
            </a:r>
            <a:r>
              <a:rPr lang="ru-RU" baseline="-25000">
                <a:solidFill>
                  <a:srgbClr val="000000"/>
                </a:solidFill>
                <a:latin typeface="Arial" charset="0"/>
              </a:rPr>
              <a:t>тр-ра</a:t>
            </a: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67591" name="Picture 7" descr="banner_top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589713" y="6038851"/>
            <a:ext cx="2541587" cy="64769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1287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ТЕХНИКО-ЭКОНОМИЧЕСКОЕ ОБОСНОВАНИЕ</a:t>
            </a:r>
            <a:r>
              <a:rPr lang="ru-RU" sz="32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ru-RU" sz="32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20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размещения компенсирующих и фильтр – компенсирующих устройств в электрических сетях Энергетического комплекса (Риддерский РЭС) с целью повышения качества напряжения и снижения потерь электроэнергии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73238"/>
            <a:ext cx="8305800" cy="4679950"/>
          </a:xfrm>
          <a:solidFill>
            <a:schemeClr val="tx1"/>
          </a:solidFill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0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Значительный экономический эффект, связанный с:</a:t>
            </a:r>
            <a:endParaRPr lang="en-US" sz="2000" b="1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ru-RU" sz="2000" b="1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sz="20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1.  уменьшением затрат на эксплуатацию оборудования, благодаря разгрузке линий и трансформаторов от реактивных токов и увеличению межремонтных периодов для электрооборудования.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0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2.  уменьшением недоотпуска продукции из-за простоев, благодаря сохранению работоспособности системы в аварийных режимах.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0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3.  уменьшением затрат на эксплуатацию оборудования, благодаря разгрузке сетей от токов высших гармоник, увеличению межремонтных периодов и уменьшению аварий за счет повышения качества электроэнергии по фактору несинусоидальности и уровней напряжения у потребителей.</a:t>
            </a:r>
          </a:p>
        </p:txBody>
      </p:sp>
      <p:pic>
        <p:nvPicPr>
          <p:cNvPr id="67591" name="Picture 7" descr="banner_to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89713" y="6038851"/>
            <a:ext cx="2541587" cy="64769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z="32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Расчет окупаемости внедрения КУ </a:t>
            </a:r>
            <a:br>
              <a:rPr lang="ru-RU" sz="32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32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 Риддерском РЭС</a:t>
            </a:r>
            <a:br>
              <a:rPr lang="ru-RU" sz="32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endParaRPr lang="ru-RU" sz="320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graphicFrame>
        <p:nvGraphicFramePr>
          <p:cNvPr id="37937" name="Group 49"/>
          <p:cNvGraphicFramePr>
            <a:graphicFrameLocks noGrp="1"/>
          </p:cNvGraphicFramePr>
          <p:nvPr/>
        </p:nvGraphicFramePr>
        <p:xfrm>
          <a:off x="107950" y="1773238"/>
          <a:ext cx="8785225" cy="3240087"/>
        </p:xfrm>
        <a:graphic>
          <a:graphicData uri="http://schemas.openxmlformats.org/drawingml/2006/table">
            <a:tbl>
              <a:tblPr/>
              <a:tblGrid>
                <a:gridCol w="1800225"/>
                <a:gridCol w="1223963"/>
                <a:gridCol w="1008062"/>
                <a:gridCol w="1655763"/>
                <a:gridCol w="2076450"/>
                <a:gridCol w="1020762"/>
              </a:tblGrid>
              <a:tr h="81438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Затраты на КУ и ФКУ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Тариф на э/э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Снижение потерь э/э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Срок окуп*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36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dP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d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3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Сгод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25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   тенге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Тг/кВтч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кВт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кВт*ч/год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тенге/год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лет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63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164164503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4,5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3306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24993360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112 470 120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1,46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6594" name="Rectangle 40"/>
          <p:cNvSpPr>
            <a:spLocks noChangeArrowheads="1"/>
          </p:cNvSpPr>
          <p:nvPr/>
        </p:nvSpPr>
        <p:spPr bwMode="auto">
          <a:xfrm>
            <a:off x="539750" y="5392738"/>
            <a:ext cx="7954963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>
                <a:solidFill>
                  <a:srgbClr val="000000"/>
                </a:solidFill>
                <a:latin typeface="Arial" charset="0"/>
              </a:rPr>
              <a:t>Необходимая суммарная мощность генерации 65,3 МВар</a:t>
            </a:r>
          </a:p>
          <a:p>
            <a:pPr algn="ctr"/>
            <a:r>
              <a:rPr lang="ru-RU">
                <a:solidFill>
                  <a:srgbClr val="000000"/>
                </a:solidFill>
                <a:latin typeface="Arial" charset="0"/>
              </a:rPr>
              <a:t>Окупаемость рассчитана только из соображений экономии электроэнергии за счет снижения </a:t>
            </a:r>
            <a:r>
              <a:rPr lang="ru-RU" u="sng">
                <a:solidFill>
                  <a:srgbClr val="000000"/>
                </a:solidFill>
                <a:latin typeface="Arial" charset="0"/>
              </a:rPr>
              <a:t>потерь в сетях 1</a:t>
            </a:r>
            <a:r>
              <a:rPr lang="ru-RU">
                <a:solidFill>
                  <a:srgbClr val="000000"/>
                </a:solidFill>
                <a:latin typeface="Arial" charset="0"/>
              </a:rPr>
              <a:t>10, 35, 6, 10 кВ при подключении КУ </a:t>
            </a:r>
            <a:r>
              <a:rPr lang="en-US">
                <a:solidFill>
                  <a:srgbClr val="000000"/>
                </a:solidFill>
                <a:latin typeface="Arial" charset="0"/>
              </a:rPr>
              <a:t>d</a:t>
            </a:r>
            <a:r>
              <a:rPr lang="ru-RU">
                <a:solidFill>
                  <a:srgbClr val="000000"/>
                </a:solidFill>
                <a:latin typeface="Arial" charset="0"/>
              </a:rPr>
              <a:t>Э рассчитана </a:t>
            </a:r>
            <a:r>
              <a:rPr lang="ru-RU" u="sng">
                <a:solidFill>
                  <a:srgbClr val="000000"/>
                </a:solidFill>
                <a:latin typeface="Arial" charset="0"/>
              </a:rPr>
              <a:t>для 3-х сменной работы.</a:t>
            </a:r>
            <a:endParaRPr lang="ru-RU">
              <a:solidFill>
                <a:srgbClr val="000000"/>
              </a:solidFill>
              <a:latin typeface="Arial" charset="0"/>
            </a:endParaRPr>
          </a:p>
          <a:p>
            <a:pPr algn="ctr" eaLnBrk="0" hangingPunct="0"/>
            <a:endParaRPr lang="ru-RU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5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292600"/>
            <a:ext cx="3995738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6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4697413"/>
            <a:ext cx="2663825" cy="190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7" name="Picture 6" descr="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24525" y="188913"/>
            <a:ext cx="3059113" cy="214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8" name="Picture 13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420938"/>
            <a:ext cx="4168775" cy="179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9" name="Picture 8" descr="IMG_0529-1"/>
          <p:cNvPicPr>
            <a:picLocks noChangeAspect="1" noChangeArrowheads="1"/>
          </p:cNvPicPr>
          <p:nvPr>
            <p:ph type="body" idx="1"/>
          </p:nvPr>
        </p:nvPicPr>
        <p:blipFill>
          <a:blip r:embed="rId6"/>
          <a:srcRect/>
          <a:stretch>
            <a:fillRect/>
          </a:stretch>
        </p:blipFill>
        <p:spPr>
          <a:xfrm>
            <a:off x="5148263" y="2492375"/>
            <a:ext cx="3455987" cy="2276475"/>
          </a:xfrm>
        </p:spPr>
      </p:pic>
      <p:grpSp>
        <p:nvGrpSpPr>
          <p:cNvPr id="67590" name="Group 2"/>
          <p:cNvGrpSpPr>
            <a:grpSpLocks/>
          </p:cNvGrpSpPr>
          <p:nvPr/>
        </p:nvGrpSpPr>
        <p:grpSpPr bwMode="auto">
          <a:xfrm>
            <a:off x="7812088" y="5876925"/>
            <a:ext cx="860425" cy="576263"/>
            <a:chOff x="1812" y="1446"/>
            <a:chExt cx="2178" cy="1602"/>
          </a:xfrm>
        </p:grpSpPr>
        <p:sp>
          <p:nvSpPr>
            <p:cNvPr id="67592" name="Freeform 3"/>
            <p:cNvSpPr>
              <a:spLocks/>
            </p:cNvSpPr>
            <p:nvPr/>
          </p:nvSpPr>
          <p:spPr bwMode="auto">
            <a:xfrm>
              <a:off x="2430" y="1446"/>
              <a:ext cx="1560" cy="1086"/>
            </a:xfrm>
            <a:custGeom>
              <a:avLst/>
              <a:gdLst>
                <a:gd name="T0" fmla="*/ 564 w 1560"/>
                <a:gd name="T1" fmla="*/ 246 h 1086"/>
                <a:gd name="T2" fmla="*/ 42 w 1560"/>
                <a:gd name="T3" fmla="*/ 246 h 1086"/>
                <a:gd name="T4" fmla="*/ 0 w 1560"/>
                <a:gd name="T5" fmla="*/ 414 h 1086"/>
                <a:gd name="T6" fmla="*/ 1206 w 1560"/>
                <a:gd name="T7" fmla="*/ 414 h 1086"/>
                <a:gd name="T8" fmla="*/ 1254 w 1560"/>
                <a:gd name="T9" fmla="*/ 252 h 1086"/>
                <a:gd name="T10" fmla="*/ 714 w 1560"/>
                <a:gd name="T11" fmla="*/ 246 h 1086"/>
                <a:gd name="T12" fmla="*/ 729 w 1560"/>
                <a:gd name="T13" fmla="*/ 168 h 1086"/>
                <a:gd name="T14" fmla="*/ 741 w 1560"/>
                <a:gd name="T15" fmla="*/ 138 h 1086"/>
                <a:gd name="T16" fmla="*/ 1398 w 1560"/>
                <a:gd name="T17" fmla="*/ 138 h 1086"/>
                <a:gd name="T18" fmla="*/ 1164 w 1560"/>
                <a:gd name="T19" fmla="*/ 972 h 1086"/>
                <a:gd name="T20" fmla="*/ 978 w 1560"/>
                <a:gd name="T21" fmla="*/ 972 h 1086"/>
                <a:gd name="T22" fmla="*/ 1020 w 1560"/>
                <a:gd name="T23" fmla="*/ 822 h 1086"/>
                <a:gd name="T24" fmla="*/ 1014 w 1560"/>
                <a:gd name="T25" fmla="*/ 798 h 1086"/>
                <a:gd name="T26" fmla="*/ 1008 w 1560"/>
                <a:gd name="T27" fmla="*/ 780 h 1086"/>
                <a:gd name="T28" fmla="*/ 990 w 1560"/>
                <a:gd name="T29" fmla="*/ 762 h 1086"/>
                <a:gd name="T30" fmla="*/ 1020 w 1560"/>
                <a:gd name="T31" fmla="*/ 750 h 1086"/>
                <a:gd name="T32" fmla="*/ 1044 w 1560"/>
                <a:gd name="T33" fmla="*/ 726 h 1086"/>
                <a:gd name="T34" fmla="*/ 1086 w 1560"/>
                <a:gd name="T35" fmla="*/ 594 h 1086"/>
                <a:gd name="T36" fmla="*/ 1104 w 1560"/>
                <a:gd name="T37" fmla="*/ 576 h 1086"/>
                <a:gd name="T38" fmla="*/ 1158 w 1560"/>
                <a:gd name="T39" fmla="*/ 576 h 1086"/>
                <a:gd name="T40" fmla="*/ 1194 w 1560"/>
                <a:gd name="T41" fmla="*/ 486 h 1086"/>
                <a:gd name="T42" fmla="*/ 1020 w 1560"/>
                <a:gd name="T43" fmla="*/ 486 h 1086"/>
                <a:gd name="T44" fmla="*/ 990 w 1560"/>
                <a:gd name="T45" fmla="*/ 498 h 1086"/>
                <a:gd name="T46" fmla="*/ 972 w 1560"/>
                <a:gd name="T47" fmla="*/ 510 h 1086"/>
                <a:gd name="T48" fmla="*/ 954 w 1560"/>
                <a:gd name="T49" fmla="*/ 534 h 1086"/>
                <a:gd name="T50" fmla="*/ 930 w 1560"/>
                <a:gd name="T51" fmla="*/ 648 h 1086"/>
                <a:gd name="T52" fmla="*/ 912 w 1560"/>
                <a:gd name="T53" fmla="*/ 672 h 1086"/>
                <a:gd name="T54" fmla="*/ 888 w 1560"/>
                <a:gd name="T55" fmla="*/ 696 h 1086"/>
                <a:gd name="T56" fmla="*/ 858 w 1560"/>
                <a:gd name="T57" fmla="*/ 702 h 1086"/>
                <a:gd name="T58" fmla="*/ 816 w 1560"/>
                <a:gd name="T59" fmla="*/ 702 h 1086"/>
                <a:gd name="T60" fmla="*/ 876 w 1560"/>
                <a:gd name="T61" fmla="*/ 486 h 1086"/>
                <a:gd name="T62" fmla="*/ 726 w 1560"/>
                <a:gd name="T63" fmla="*/ 486 h 1086"/>
                <a:gd name="T64" fmla="*/ 558 w 1560"/>
                <a:gd name="T65" fmla="*/ 1086 h 1086"/>
                <a:gd name="T66" fmla="*/ 708 w 1560"/>
                <a:gd name="T67" fmla="*/ 1086 h 1086"/>
                <a:gd name="T68" fmla="*/ 792 w 1560"/>
                <a:gd name="T69" fmla="*/ 798 h 1086"/>
                <a:gd name="T70" fmla="*/ 870 w 1560"/>
                <a:gd name="T71" fmla="*/ 798 h 1086"/>
                <a:gd name="T72" fmla="*/ 882 w 1560"/>
                <a:gd name="T73" fmla="*/ 816 h 1086"/>
                <a:gd name="T74" fmla="*/ 876 w 1560"/>
                <a:gd name="T75" fmla="*/ 840 h 1086"/>
                <a:gd name="T76" fmla="*/ 834 w 1560"/>
                <a:gd name="T77" fmla="*/ 996 h 1086"/>
                <a:gd name="T78" fmla="*/ 840 w 1560"/>
                <a:gd name="T79" fmla="*/ 1020 h 1086"/>
                <a:gd name="T80" fmla="*/ 852 w 1560"/>
                <a:gd name="T81" fmla="*/ 1050 h 1086"/>
                <a:gd name="T82" fmla="*/ 870 w 1560"/>
                <a:gd name="T83" fmla="*/ 1062 h 1086"/>
                <a:gd name="T84" fmla="*/ 894 w 1560"/>
                <a:gd name="T85" fmla="*/ 1080 h 1086"/>
                <a:gd name="T86" fmla="*/ 1212 w 1560"/>
                <a:gd name="T87" fmla="*/ 1080 h 1086"/>
                <a:gd name="T88" fmla="*/ 1254 w 1560"/>
                <a:gd name="T89" fmla="*/ 1062 h 1086"/>
                <a:gd name="T90" fmla="*/ 1290 w 1560"/>
                <a:gd name="T91" fmla="*/ 1032 h 1086"/>
                <a:gd name="T92" fmla="*/ 1302 w 1560"/>
                <a:gd name="T93" fmla="*/ 1008 h 1086"/>
                <a:gd name="T94" fmla="*/ 1560 w 1560"/>
                <a:gd name="T95" fmla="*/ 84 h 1086"/>
                <a:gd name="T96" fmla="*/ 1548 w 1560"/>
                <a:gd name="T97" fmla="*/ 42 h 1086"/>
                <a:gd name="T98" fmla="*/ 1524 w 1560"/>
                <a:gd name="T99" fmla="*/ 18 h 1086"/>
                <a:gd name="T100" fmla="*/ 1500 w 1560"/>
                <a:gd name="T101" fmla="*/ 0 h 1086"/>
                <a:gd name="T102" fmla="*/ 696 w 1560"/>
                <a:gd name="T103" fmla="*/ 0 h 1086"/>
                <a:gd name="T104" fmla="*/ 660 w 1560"/>
                <a:gd name="T105" fmla="*/ 18 h 1086"/>
                <a:gd name="T106" fmla="*/ 636 w 1560"/>
                <a:gd name="T107" fmla="*/ 42 h 1086"/>
                <a:gd name="T108" fmla="*/ 615 w 1560"/>
                <a:gd name="T109" fmla="*/ 69 h 1086"/>
                <a:gd name="T110" fmla="*/ 606 w 1560"/>
                <a:gd name="T111" fmla="*/ 90 h 1086"/>
                <a:gd name="T112" fmla="*/ 564 w 1560"/>
                <a:gd name="T113" fmla="*/ 246 h 108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560"/>
                <a:gd name="T172" fmla="*/ 0 h 1086"/>
                <a:gd name="T173" fmla="*/ 1560 w 1560"/>
                <a:gd name="T174" fmla="*/ 1086 h 108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560" h="1086">
                  <a:moveTo>
                    <a:pt x="564" y="246"/>
                  </a:moveTo>
                  <a:lnTo>
                    <a:pt x="42" y="246"/>
                  </a:lnTo>
                  <a:lnTo>
                    <a:pt x="0" y="414"/>
                  </a:lnTo>
                  <a:lnTo>
                    <a:pt x="1206" y="414"/>
                  </a:lnTo>
                  <a:lnTo>
                    <a:pt x="1254" y="252"/>
                  </a:lnTo>
                  <a:lnTo>
                    <a:pt x="714" y="246"/>
                  </a:lnTo>
                  <a:lnTo>
                    <a:pt x="729" y="168"/>
                  </a:lnTo>
                  <a:lnTo>
                    <a:pt x="741" y="138"/>
                  </a:lnTo>
                  <a:lnTo>
                    <a:pt x="1398" y="138"/>
                  </a:lnTo>
                  <a:lnTo>
                    <a:pt x="1164" y="972"/>
                  </a:lnTo>
                  <a:lnTo>
                    <a:pt x="978" y="972"/>
                  </a:lnTo>
                  <a:lnTo>
                    <a:pt x="1020" y="822"/>
                  </a:lnTo>
                  <a:lnTo>
                    <a:pt x="1014" y="798"/>
                  </a:lnTo>
                  <a:lnTo>
                    <a:pt x="1008" y="780"/>
                  </a:lnTo>
                  <a:lnTo>
                    <a:pt x="990" y="762"/>
                  </a:lnTo>
                  <a:lnTo>
                    <a:pt x="1020" y="750"/>
                  </a:lnTo>
                  <a:lnTo>
                    <a:pt x="1044" y="726"/>
                  </a:lnTo>
                  <a:lnTo>
                    <a:pt x="1086" y="594"/>
                  </a:lnTo>
                  <a:lnTo>
                    <a:pt x="1104" y="576"/>
                  </a:lnTo>
                  <a:lnTo>
                    <a:pt x="1158" y="576"/>
                  </a:lnTo>
                  <a:lnTo>
                    <a:pt x="1194" y="486"/>
                  </a:lnTo>
                  <a:lnTo>
                    <a:pt x="1020" y="486"/>
                  </a:lnTo>
                  <a:lnTo>
                    <a:pt x="990" y="498"/>
                  </a:lnTo>
                  <a:lnTo>
                    <a:pt x="972" y="510"/>
                  </a:lnTo>
                  <a:lnTo>
                    <a:pt x="954" y="534"/>
                  </a:lnTo>
                  <a:lnTo>
                    <a:pt x="930" y="648"/>
                  </a:lnTo>
                  <a:lnTo>
                    <a:pt x="912" y="672"/>
                  </a:lnTo>
                  <a:lnTo>
                    <a:pt x="888" y="696"/>
                  </a:lnTo>
                  <a:lnTo>
                    <a:pt x="858" y="702"/>
                  </a:lnTo>
                  <a:lnTo>
                    <a:pt x="816" y="702"/>
                  </a:lnTo>
                  <a:lnTo>
                    <a:pt x="876" y="486"/>
                  </a:lnTo>
                  <a:lnTo>
                    <a:pt x="726" y="486"/>
                  </a:lnTo>
                  <a:lnTo>
                    <a:pt x="558" y="1086"/>
                  </a:lnTo>
                  <a:lnTo>
                    <a:pt x="708" y="1086"/>
                  </a:lnTo>
                  <a:lnTo>
                    <a:pt x="792" y="798"/>
                  </a:lnTo>
                  <a:lnTo>
                    <a:pt x="870" y="798"/>
                  </a:lnTo>
                  <a:lnTo>
                    <a:pt x="882" y="816"/>
                  </a:lnTo>
                  <a:lnTo>
                    <a:pt x="876" y="840"/>
                  </a:lnTo>
                  <a:lnTo>
                    <a:pt x="834" y="996"/>
                  </a:lnTo>
                  <a:lnTo>
                    <a:pt x="840" y="1020"/>
                  </a:lnTo>
                  <a:lnTo>
                    <a:pt x="852" y="1050"/>
                  </a:lnTo>
                  <a:lnTo>
                    <a:pt x="870" y="1062"/>
                  </a:lnTo>
                  <a:lnTo>
                    <a:pt x="894" y="1080"/>
                  </a:lnTo>
                  <a:lnTo>
                    <a:pt x="1212" y="1080"/>
                  </a:lnTo>
                  <a:lnTo>
                    <a:pt x="1254" y="1062"/>
                  </a:lnTo>
                  <a:lnTo>
                    <a:pt x="1290" y="1032"/>
                  </a:lnTo>
                  <a:lnTo>
                    <a:pt x="1302" y="1008"/>
                  </a:lnTo>
                  <a:lnTo>
                    <a:pt x="1560" y="84"/>
                  </a:lnTo>
                  <a:lnTo>
                    <a:pt x="1548" y="42"/>
                  </a:lnTo>
                  <a:lnTo>
                    <a:pt x="1524" y="18"/>
                  </a:lnTo>
                  <a:lnTo>
                    <a:pt x="1500" y="0"/>
                  </a:lnTo>
                  <a:lnTo>
                    <a:pt x="696" y="0"/>
                  </a:lnTo>
                  <a:lnTo>
                    <a:pt x="660" y="18"/>
                  </a:lnTo>
                  <a:lnTo>
                    <a:pt x="636" y="42"/>
                  </a:lnTo>
                  <a:lnTo>
                    <a:pt x="615" y="69"/>
                  </a:lnTo>
                  <a:lnTo>
                    <a:pt x="606" y="90"/>
                  </a:lnTo>
                  <a:lnTo>
                    <a:pt x="564" y="246"/>
                  </a:lnTo>
                  <a:close/>
                </a:path>
              </a:pathLst>
            </a:cu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Arial" charset="0"/>
              </a:endParaRPr>
            </a:p>
          </p:txBody>
        </p:sp>
        <p:sp>
          <p:nvSpPr>
            <p:cNvPr id="67593" name="Freeform 4"/>
            <p:cNvSpPr>
              <a:spLocks/>
            </p:cNvSpPr>
            <p:nvPr/>
          </p:nvSpPr>
          <p:spPr bwMode="auto">
            <a:xfrm>
              <a:off x="1812" y="1941"/>
              <a:ext cx="1608" cy="1107"/>
            </a:xfrm>
            <a:custGeom>
              <a:avLst/>
              <a:gdLst>
                <a:gd name="T0" fmla="*/ 1002 w 1608"/>
                <a:gd name="T1" fmla="*/ 3 h 1107"/>
                <a:gd name="T2" fmla="*/ 846 w 1608"/>
                <a:gd name="T3" fmla="*/ 561 h 1107"/>
                <a:gd name="T4" fmla="*/ 810 w 1608"/>
                <a:gd name="T5" fmla="*/ 585 h 1107"/>
                <a:gd name="T6" fmla="*/ 780 w 1608"/>
                <a:gd name="T7" fmla="*/ 591 h 1107"/>
                <a:gd name="T8" fmla="*/ 744 w 1608"/>
                <a:gd name="T9" fmla="*/ 597 h 1107"/>
                <a:gd name="T10" fmla="*/ 528 w 1608"/>
                <a:gd name="T11" fmla="*/ 597 h 1107"/>
                <a:gd name="T12" fmla="*/ 486 w 1608"/>
                <a:gd name="T13" fmla="*/ 585 h 1107"/>
                <a:gd name="T14" fmla="*/ 456 w 1608"/>
                <a:gd name="T15" fmla="*/ 567 h 1107"/>
                <a:gd name="T16" fmla="*/ 444 w 1608"/>
                <a:gd name="T17" fmla="*/ 543 h 1107"/>
                <a:gd name="T18" fmla="*/ 438 w 1608"/>
                <a:gd name="T19" fmla="*/ 519 h 1107"/>
                <a:gd name="T20" fmla="*/ 468 w 1608"/>
                <a:gd name="T21" fmla="*/ 405 h 1107"/>
                <a:gd name="T22" fmla="*/ 606 w 1608"/>
                <a:gd name="T23" fmla="*/ 405 h 1107"/>
                <a:gd name="T24" fmla="*/ 588 w 1608"/>
                <a:gd name="T25" fmla="*/ 477 h 1107"/>
                <a:gd name="T26" fmla="*/ 600 w 1608"/>
                <a:gd name="T27" fmla="*/ 501 h 1107"/>
                <a:gd name="T28" fmla="*/ 666 w 1608"/>
                <a:gd name="T29" fmla="*/ 501 h 1107"/>
                <a:gd name="T30" fmla="*/ 696 w 1608"/>
                <a:gd name="T31" fmla="*/ 495 h 1107"/>
                <a:gd name="T32" fmla="*/ 720 w 1608"/>
                <a:gd name="T33" fmla="*/ 471 h 1107"/>
                <a:gd name="T34" fmla="*/ 756 w 1608"/>
                <a:gd name="T35" fmla="*/ 333 h 1107"/>
                <a:gd name="T36" fmla="*/ 552 w 1608"/>
                <a:gd name="T37" fmla="*/ 333 h 1107"/>
                <a:gd name="T38" fmla="*/ 522 w 1608"/>
                <a:gd name="T39" fmla="*/ 297 h 1107"/>
                <a:gd name="T40" fmla="*/ 516 w 1608"/>
                <a:gd name="T41" fmla="*/ 273 h 1107"/>
                <a:gd name="T42" fmla="*/ 516 w 1608"/>
                <a:gd name="T43" fmla="*/ 249 h 1107"/>
                <a:gd name="T44" fmla="*/ 552 w 1608"/>
                <a:gd name="T45" fmla="*/ 105 h 1107"/>
                <a:gd name="T46" fmla="*/ 450 w 1608"/>
                <a:gd name="T47" fmla="*/ 105 h 1107"/>
                <a:gd name="T48" fmla="*/ 426 w 1608"/>
                <a:gd name="T49" fmla="*/ 111 h 1107"/>
                <a:gd name="T50" fmla="*/ 408 w 1608"/>
                <a:gd name="T51" fmla="*/ 147 h 1107"/>
                <a:gd name="T52" fmla="*/ 174 w 1608"/>
                <a:gd name="T53" fmla="*/ 933 h 1107"/>
                <a:gd name="T54" fmla="*/ 168 w 1608"/>
                <a:gd name="T55" fmla="*/ 963 h 1107"/>
                <a:gd name="T56" fmla="*/ 186 w 1608"/>
                <a:gd name="T57" fmla="*/ 981 h 1107"/>
                <a:gd name="T58" fmla="*/ 798 w 1608"/>
                <a:gd name="T59" fmla="*/ 987 h 1107"/>
                <a:gd name="T60" fmla="*/ 834 w 1608"/>
                <a:gd name="T61" fmla="*/ 975 h 1107"/>
                <a:gd name="T62" fmla="*/ 840 w 1608"/>
                <a:gd name="T63" fmla="*/ 957 h 1107"/>
                <a:gd name="T64" fmla="*/ 846 w 1608"/>
                <a:gd name="T65" fmla="*/ 939 h 1107"/>
                <a:gd name="T66" fmla="*/ 882 w 1608"/>
                <a:gd name="T67" fmla="*/ 855 h 1107"/>
                <a:gd name="T68" fmla="*/ 330 w 1608"/>
                <a:gd name="T69" fmla="*/ 855 h 1107"/>
                <a:gd name="T70" fmla="*/ 372 w 1608"/>
                <a:gd name="T71" fmla="*/ 693 h 1107"/>
                <a:gd name="T72" fmla="*/ 1608 w 1608"/>
                <a:gd name="T73" fmla="*/ 693 h 1107"/>
                <a:gd name="T74" fmla="*/ 1560 w 1608"/>
                <a:gd name="T75" fmla="*/ 843 h 1107"/>
                <a:gd name="T76" fmla="*/ 1014 w 1608"/>
                <a:gd name="T77" fmla="*/ 843 h 1107"/>
                <a:gd name="T78" fmla="*/ 948 w 1608"/>
                <a:gd name="T79" fmla="*/ 1065 h 1107"/>
                <a:gd name="T80" fmla="*/ 930 w 1608"/>
                <a:gd name="T81" fmla="*/ 1080 h 1107"/>
                <a:gd name="T82" fmla="*/ 900 w 1608"/>
                <a:gd name="T83" fmla="*/ 1098 h 1107"/>
                <a:gd name="T84" fmla="*/ 846 w 1608"/>
                <a:gd name="T85" fmla="*/ 1107 h 1107"/>
                <a:gd name="T86" fmla="*/ 816 w 1608"/>
                <a:gd name="T87" fmla="*/ 1107 h 1107"/>
                <a:gd name="T88" fmla="*/ 42 w 1608"/>
                <a:gd name="T89" fmla="*/ 1107 h 1107"/>
                <a:gd name="T90" fmla="*/ 18 w 1608"/>
                <a:gd name="T91" fmla="*/ 1095 h 1107"/>
                <a:gd name="T92" fmla="*/ 0 w 1608"/>
                <a:gd name="T93" fmla="*/ 1065 h 1107"/>
                <a:gd name="T94" fmla="*/ 0 w 1608"/>
                <a:gd name="T95" fmla="*/ 1041 h 1107"/>
                <a:gd name="T96" fmla="*/ 6 w 1608"/>
                <a:gd name="T97" fmla="*/ 999 h 1107"/>
                <a:gd name="T98" fmla="*/ 294 w 1608"/>
                <a:gd name="T99" fmla="*/ 39 h 1107"/>
                <a:gd name="T100" fmla="*/ 318 w 1608"/>
                <a:gd name="T101" fmla="*/ 15 h 1107"/>
                <a:gd name="T102" fmla="*/ 342 w 1608"/>
                <a:gd name="T103" fmla="*/ 6 h 1107"/>
                <a:gd name="T104" fmla="*/ 393 w 1608"/>
                <a:gd name="T105" fmla="*/ 3 h 1107"/>
                <a:gd name="T106" fmla="*/ 642 w 1608"/>
                <a:gd name="T107" fmla="*/ 3 h 1107"/>
                <a:gd name="T108" fmla="*/ 678 w 1608"/>
                <a:gd name="T109" fmla="*/ 21 h 1107"/>
                <a:gd name="T110" fmla="*/ 696 w 1608"/>
                <a:gd name="T111" fmla="*/ 45 h 1107"/>
                <a:gd name="T112" fmla="*/ 696 w 1608"/>
                <a:gd name="T113" fmla="*/ 75 h 1107"/>
                <a:gd name="T114" fmla="*/ 696 w 1608"/>
                <a:gd name="T115" fmla="*/ 99 h 1107"/>
                <a:gd name="T116" fmla="*/ 660 w 1608"/>
                <a:gd name="T117" fmla="*/ 231 h 1107"/>
                <a:gd name="T118" fmla="*/ 678 w 1608"/>
                <a:gd name="T119" fmla="*/ 243 h 1107"/>
                <a:gd name="T120" fmla="*/ 786 w 1608"/>
                <a:gd name="T121" fmla="*/ 243 h 1107"/>
                <a:gd name="T122" fmla="*/ 858 w 1608"/>
                <a:gd name="T123" fmla="*/ 3 h 1107"/>
                <a:gd name="T124" fmla="*/ 1002 w 1608"/>
                <a:gd name="T125" fmla="*/ 3 h 110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608"/>
                <a:gd name="T190" fmla="*/ 0 h 1107"/>
                <a:gd name="T191" fmla="*/ 1608 w 1608"/>
                <a:gd name="T192" fmla="*/ 1107 h 110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608" h="1107">
                  <a:moveTo>
                    <a:pt x="1002" y="3"/>
                  </a:moveTo>
                  <a:lnTo>
                    <a:pt x="846" y="561"/>
                  </a:lnTo>
                  <a:lnTo>
                    <a:pt x="810" y="585"/>
                  </a:lnTo>
                  <a:lnTo>
                    <a:pt x="780" y="591"/>
                  </a:lnTo>
                  <a:lnTo>
                    <a:pt x="744" y="597"/>
                  </a:lnTo>
                  <a:lnTo>
                    <a:pt x="528" y="597"/>
                  </a:lnTo>
                  <a:lnTo>
                    <a:pt x="486" y="585"/>
                  </a:lnTo>
                  <a:lnTo>
                    <a:pt x="456" y="567"/>
                  </a:lnTo>
                  <a:lnTo>
                    <a:pt x="444" y="543"/>
                  </a:lnTo>
                  <a:lnTo>
                    <a:pt x="438" y="519"/>
                  </a:lnTo>
                  <a:lnTo>
                    <a:pt x="468" y="405"/>
                  </a:lnTo>
                  <a:lnTo>
                    <a:pt x="606" y="405"/>
                  </a:lnTo>
                  <a:lnTo>
                    <a:pt x="588" y="477"/>
                  </a:lnTo>
                  <a:lnTo>
                    <a:pt x="600" y="501"/>
                  </a:lnTo>
                  <a:lnTo>
                    <a:pt x="666" y="501"/>
                  </a:lnTo>
                  <a:lnTo>
                    <a:pt x="696" y="495"/>
                  </a:lnTo>
                  <a:lnTo>
                    <a:pt x="720" y="471"/>
                  </a:lnTo>
                  <a:lnTo>
                    <a:pt x="756" y="333"/>
                  </a:lnTo>
                  <a:lnTo>
                    <a:pt x="552" y="333"/>
                  </a:lnTo>
                  <a:lnTo>
                    <a:pt x="522" y="297"/>
                  </a:lnTo>
                  <a:lnTo>
                    <a:pt x="516" y="273"/>
                  </a:lnTo>
                  <a:lnTo>
                    <a:pt x="516" y="249"/>
                  </a:lnTo>
                  <a:lnTo>
                    <a:pt x="552" y="105"/>
                  </a:lnTo>
                  <a:lnTo>
                    <a:pt x="450" y="105"/>
                  </a:lnTo>
                  <a:lnTo>
                    <a:pt x="426" y="111"/>
                  </a:lnTo>
                  <a:lnTo>
                    <a:pt x="408" y="147"/>
                  </a:lnTo>
                  <a:lnTo>
                    <a:pt x="174" y="933"/>
                  </a:lnTo>
                  <a:lnTo>
                    <a:pt x="168" y="963"/>
                  </a:lnTo>
                  <a:lnTo>
                    <a:pt x="186" y="981"/>
                  </a:lnTo>
                  <a:lnTo>
                    <a:pt x="798" y="987"/>
                  </a:lnTo>
                  <a:lnTo>
                    <a:pt x="834" y="975"/>
                  </a:lnTo>
                  <a:lnTo>
                    <a:pt x="840" y="957"/>
                  </a:lnTo>
                  <a:lnTo>
                    <a:pt x="846" y="939"/>
                  </a:lnTo>
                  <a:lnTo>
                    <a:pt x="882" y="855"/>
                  </a:lnTo>
                  <a:lnTo>
                    <a:pt x="330" y="855"/>
                  </a:lnTo>
                  <a:lnTo>
                    <a:pt x="372" y="693"/>
                  </a:lnTo>
                  <a:lnTo>
                    <a:pt x="1608" y="693"/>
                  </a:lnTo>
                  <a:lnTo>
                    <a:pt x="1560" y="843"/>
                  </a:lnTo>
                  <a:lnTo>
                    <a:pt x="1014" y="843"/>
                  </a:lnTo>
                  <a:lnTo>
                    <a:pt x="948" y="1065"/>
                  </a:lnTo>
                  <a:lnTo>
                    <a:pt x="930" y="1080"/>
                  </a:lnTo>
                  <a:lnTo>
                    <a:pt x="900" y="1098"/>
                  </a:lnTo>
                  <a:lnTo>
                    <a:pt x="846" y="1107"/>
                  </a:lnTo>
                  <a:lnTo>
                    <a:pt x="816" y="1107"/>
                  </a:lnTo>
                  <a:lnTo>
                    <a:pt x="42" y="1107"/>
                  </a:lnTo>
                  <a:lnTo>
                    <a:pt x="18" y="1095"/>
                  </a:lnTo>
                  <a:lnTo>
                    <a:pt x="0" y="1065"/>
                  </a:lnTo>
                  <a:lnTo>
                    <a:pt x="0" y="1041"/>
                  </a:lnTo>
                  <a:lnTo>
                    <a:pt x="6" y="999"/>
                  </a:lnTo>
                  <a:lnTo>
                    <a:pt x="294" y="39"/>
                  </a:lnTo>
                  <a:lnTo>
                    <a:pt x="318" y="15"/>
                  </a:lnTo>
                  <a:lnTo>
                    <a:pt x="342" y="6"/>
                  </a:lnTo>
                  <a:cubicBezTo>
                    <a:pt x="361" y="0"/>
                    <a:pt x="384" y="3"/>
                    <a:pt x="393" y="3"/>
                  </a:cubicBezTo>
                  <a:lnTo>
                    <a:pt x="642" y="3"/>
                  </a:lnTo>
                  <a:lnTo>
                    <a:pt x="678" y="21"/>
                  </a:lnTo>
                  <a:lnTo>
                    <a:pt x="696" y="45"/>
                  </a:lnTo>
                  <a:lnTo>
                    <a:pt x="696" y="75"/>
                  </a:lnTo>
                  <a:lnTo>
                    <a:pt x="696" y="99"/>
                  </a:lnTo>
                  <a:lnTo>
                    <a:pt x="660" y="231"/>
                  </a:lnTo>
                  <a:lnTo>
                    <a:pt x="678" y="243"/>
                  </a:lnTo>
                  <a:lnTo>
                    <a:pt x="786" y="243"/>
                  </a:lnTo>
                  <a:lnTo>
                    <a:pt x="858" y="3"/>
                  </a:lnTo>
                  <a:lnTo>
                    <a:pt x="1002" y="3"/>
                  </a:lnTo>
                  <a:close/>
                </a:path>
              </a:pathLst>
            </a:cu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Arial" charset="0"/>
              </a:endParaRPr>
            </a:p>
          </p:txBody>
        </p:sp>
        <p:sp>
          <p:nvSpPr>
            <p:cNvPr id="67594" name="Oval 5"/>
            <p:cNvSpPr>
              <a:spLocks noChangeArrowheads="1"/>
            </p:cNvSpPr>
            <p:nvPr/>
          </p:nvSpPr>
          <p:spPr bwMode="auto">
            <a:xfrm>
              <a:off x="2832" y="2160"/>
              <a:ext cx="162" cy="162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Arial" charset="0"/>
              </a:endParaRPr>
            </a:p>
          </p:txBody>
        </p:sp>
      </p:grpSp>
      <p:sp>
        <p:nvSpPr>
          <p:cNvPr id="67591" name="Text Box 13"/>
          <p:cNvSpPr txBox="1">
            <a:spLocks noChangeArrowheads="1"/>
          </p:cNvSpPr>
          <p:nvPr/>
        </p:nvSpPr>
        <p:spPr bwMode="auto">
          <a:xfrm>
            <a:off x="323850" y="692150"/>
            <a:ext cx="514826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1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>
                <a:solidFill>
                  <a:srgbClr val="000000"/>
                </a:solidFill>
              </a:rPr>
              <a:t>Фильтрокомпенсирующие установки производства АО «УККЗ»</a:t>
            </a:r>
          </a:p>
          <a:p>
            <a:pPr algn="ctr">
              <a:spcBef>
                <a:spcPct val="50000"/>
              </a:spcBef>
            </a:pPr>
            <a:r>
              <a:rPr lang="ru-RU" sz="2000" b="1">
                <a:solidFill>
                  <a:srgbClr val="000000"/>
                </a:solidFill>
              </a:rPr>
              <a:t>На напряжения от 0,4 до 110 кВ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91" name="Picture 7" descr="banner_to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02413" y="6021388"/>
            <a:ext cx="2541587" cy="6477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  <a:bevelB/>
          </a:sp3d>
        </p:spPr>
      </p:pic>
      <p:sp>
        <p:nvSpPr>
          <p:cNvPr id="68610" name="WordArt 61"/>
          <p:cNvSpPr>
            <a:spLocks noChangeArrowheads="1" noChangeShapeType="1" noTextEdit="1"/>
          </p:cNvSpPr>
          <p:nvPr/>
        </p:nvSpPr>
        <p:spPr bwMode="auto">
          <a:xfrm>
            <a:off x="3419475" y="188913"/>
            <a:ext cx="1676400" cy="581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pPr algn="ctr"/>
            <a:r>
              <a:rPr lang="ru-RU" sz="40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Контактор</a:t>
            </a:r>
          </a:p>
          <a:p>
            <a:pPr algn="ctr"/>
            <a:r>
              <a:rPr lang="ru-RU" sz="40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вакуумный</a:t>
            </a:r>
          </a:p>
        </p:txBody>
      </p:sp>
      <p:sp>
        <p:nvSpPr>
          <p:cNvPr id="68611" name="Text Box 22"/>
          <p:cNvSpPr txBox="1">
            <a:spLocks noChangeArrowheads="1"/>
          </p:cNvSpPr>
          <p:nvPr/>
        </p:nvSpPr>
        <p:spPr bwMode="auto">
          <a:xfrm>
            <a:off x="0" y="5445125"/>
            <a:ext cx="3090863" cy="85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1">
              <a:schemeClr val="bg2">
                <a:alpha val="50000"/>
              </a:schemeClr>
            </a:prstShdw>
          </a:effectLst>
        </p:spPr>
        <p:txBody>
          <a:bodyPr wrap="none">
            <a:spAutoFit/>
          </a:bodyPr>
          <a:lstStyle/>
          <a:p>
            <a:pPr algn="ctr"/>
            <a:r>
              <a:rPr lang="ru-RU" sz="1600">
                <a:solidFill>
                  <a:srgbClr val="000000"/>
                </a:solidFill>
                <a:latin typeface="Arial" charset="0"/>
              </a:rPr>
              <a:t>Ограничение коммутационных</a:t>
            </a:r>
          </a:p>
          <a:p>
            <a:pPr algn="ctr"/>
            <a:r>
              <a:rPr lang="ru-RU" sz="1600">
                <a:solidFill>
                  <a:srgbClr val="000000"/>
                </a:solidFill>
                <a:latin typeface="Arial" charset="0"/>
              </a:rPr>
              <a:t>токов конденсатора, защита </a:t>
            </a:r>
          </a:p>
          <a:p>
            <a:pPr algn="ctr"/>
            <a:r>
              <a:rPr lang="ru-RU" sz="1600">
                <a:solidFill>
                  <a:srgbClr val="000000"/>
                </a:solidFill>
                <a:latin typeface="Arial" charset="0"/>
              </a:rPr>
              <a:t>коммутационной аппаратуры</a:t>
            </a:r>
            <a:r>
              <a:rPr lang="ru-RU">
                <a:solidFill>
                  <a:srgbClr val="000000"/>
                </a:solidFill>
                <a:latin typeface="Arial" charset="0"/>
              </a:rPr>
              <a:t>.</a:t>
            </a:r>
          </a:p>
        </p:txBody>
      </p:sp>
      <p:sp>
        <p:nvSpPr>
          <p:cNvPr id="68612" name="Text Box 23"/>
          <p:cNvSpPr txBox="1">
            <a:spLocks noChangeArrowheads="1"/>
          </p:cNvSpPr>
          <p:nvPr/>
        </p:nvSpPr>
        <p:spPr bwMode="auto">
          <a:xfrm>
            <a:off x="2771775" y="3429000"/>
            <a:ext cx="302418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1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 algn="ctr"/>
            <a:r>
              <a:rPr lang="ru-RU" sz="1600">
                <a:solidFill>
                  <a:srgbClr val="000000"/>
                </a:solidFill>
                <a:latin typeface="Arial" charset="0"/>
              </a:rPr>
              <a:t>Обеспечение</a:t>
            </a:r>
            <a:r>
              <a:rPr lang="ru-RU" sz="140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sz="1600">
                <a:solidFill>
                  <a:srgbClr val="000000"/>
                </a:solidFill>
                <a:latin typeface="Arial" charset="0"/>
              </a:rPr>
              <a:t>коммутации </a:t>
            </a:r>
          </a:p>
          <a:p>
            <a:pPr algn="ctr"/>
            <a:r>
              <a:rPr lang="ru-RU" sz="1600">
                <a:solidFill>
                  <a:srgbClr val="000000"/>
                </a:solidFill>
                <a:latin typeface="Arial" charset="0"/>
              </a:rPr>
              <a:t>в автоматическом режиме</a:t>
            </a:r>
          </a:p>
        </p:txBody>
      </p:sp>
      <p:pic>
        <p:nvPicPr>
          <p:cNvPr id="68613" name="Picture 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3141663"/>
            <a:ext cx="1938337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4" name="Picture 2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19475" y="4149725"/>
            <a:ext cx="403225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5" name="Picture 1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59113" y="908050"/>
            <a:ext cx="2419350" cy="234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6" name="Picture 9" descr="pkt-vv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16688" y="1052513"/>
            <a:ext cx="1852612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7" name="Text Box 23"/>
          <p:cNvSpPr txBox="1">
            <a:spLocks noChangeArrowheads="1"/>
          </p:cNvSpPr>
          <p:nvPr/>
        </p:nvSpPr>
        <p:spPr bwMode="auto">
          <a:xfrm>
            <a:off x="6069013" y="2959100"/>
            <a:ext cx="29019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1">
              <a:schemeClr val="bg2">
                <a:alpha val="50000"/>
              </a:schemeClr>
            </a:prstShdw>
          </a:effectLst>
        </p:spPr>
        <p:txBody>
          <a:bodyPr wrap="none">
            <a:spAutoFit/>
          </a:bodyPr>
          <a:lstStyle/>
          <a:p>
            <a:pPr algn="ctr" eaLnBrk="0" hangingPunct="0"/>
            <a:r>
              <a:rPr lang="ru-RU" sz="1600">
                <a:solidFill>
                  <a:srgbClr val="000000"/>
                </a:solidFill>
                <a:latin typeface="Arial" charset="0"/>
              </a:rPr>
              <a:t>Обеспечение защиты</a:t>
            </a:r>
          </a:p>
          <a:p>
            <a:pPr algn="ctr" eaLnBrk="0" hangingPunct="0"/>
            <a:r>
              <a:rPr lang="ru-RU" sz="1600">
                <a:solidFill>
                  <a:srgbClr val="000000"/>
                </a:solidFill>
                <a:latin typeface="Arial" charset="0"/>
              </a:rPr>
              <a:t>оборудования от сверхтоков</a:t>
            </a:r>
          </a:p>
          <a:p>
            <a:pPr algn="ctr" eaLnBrk="0" hangingPunct="0"/>
            <a:r>
              <a:rPr lang="ru-RU" sz="1600">
                <a:solidFill>
                  <a:srgbClr val="000000"/>
                </a:solidFill>
                <a:latin typeface="Arial" charset="0"/>
              </a:rPr>
              <a:t>при коротких замыканий</a:t>
            </a:r>
          </a:p>
        </p:txBody>
      </p:sp>
      <p:sp>
        <p:nvSpPr>
          <p:cNvPr id="68618" name="WordArt 61"/>
          <p:cNvSpPr>
            <a:spLocks noChangeArrowheads="1" noChangeShapeType="1" noTextEdit="1"/>
          </p:cNvSpPr>
          <p:nvPr/>
        </p:nvSpPr>
        <p:spPr bwMode="auto">
          <a:xfrm>
            <a:off x="0" y="2420938"/>
            <a:ext cx="2684463" cy="574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pPr algn="ctr"/>
            <a:r>
              <a:rPr lang="ru-RU" sz="40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Реактор </a:t>
            </a:r>
          </a:p>
          <a:p>
            <a:pPr algn="ctr"/>
            <a:r>
              <a:rPr lang="ru-RU" sz="40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токоограничивающий</a:t>
            </a:r>
          </a:p>
        </p:txBody>
      </p:sp>
      <p:sp>
        <p:nvSpPr>
          <p:cNvPr id="68619" name="WordArt 61"/>
          <p:cNvSpPr>
            <a:spLocks noChangeArrowheads="1" noChangeShapeType="1" noTextEdit="1"/>
          </p:cNvSpPr>
          <p:nvPr/>
        </p:nvSpPr>
        <p:spPr bwMode="auto">
          <a:xfrm>
            <a:off x="6300788" y="188913"/>
            <a:ext cx="2087562" cy="581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pPr algn="ctr"/>
            <a:r>
              <a:rPr lang="ru-RU" sz="40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Предохранитель</a:t>
            </a:r>
          </a:p>
          <a:p>
            <a:pPr algn="ctr"/>
            <a:r>
              <a:rPr lang="ru-RU" sz="40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серии ПКТ-</a:t>
            </a:r>
            <a:r>
              <a:rPr lang="en-US" sz="40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VK</a:t>
            </a:r>
            <a:endParaRPr lang="ru-RU" sz="4000" kern="10">
              <a:ln w="9525">
                <a:round/>
                <a:headEnd/>
                <a:tailEnd/>
              </a:ln>
              <a:gradFill rotWithShape="1"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1"/>
              </a:gradFill>
              <a:latin typeface="Times New Roman"/>
              <a:cs typeface="Times New Roman"/>
            </a:endParaRPr>
          </a:p>
        </p:txBody>
      </p:sp>
      <p:pic>
        <p:nvPicPr>
          <p:cNvPr id="68620" name="Picture 14" descr="novar1114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288" y="333375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smtClean="0">
                <a:solidFill>
                  <a:srgbClr val="000000"/>
                </a:solidFill>
                <a:effectLst/>
              </a:rPr>
              <a:t>Поставка продукции в модульном исполнении</a:t>
            </a:r>
          </a:p>
        </p:txBody>
      </p:sp>
      <p:pic>
        <p:nvPicPr>
          <p:cNvPr id="69634" name="Picture 4" descr="IMG_0529-1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492500" y="1700213"/>
            <a:ext cx="5486400" cy="4114800"/>
          </a:xfrm>
        </p:spPr>
      </p:pic>
      <p:pic>
        <p:nvPicPr>
          <p:cNvPr id="69635" name="Picture 6" descr="nereg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1844675"/>
            <a:ext cx="2700337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6" name="Picture 4" descr="ку н-в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4292600"/>
            <a:ext cx="3059113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1" name="Picture 7" descr="banner_top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89688" y="5965826"/>
            <a:ext cx="2541587" cy="64769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904875"/>
          </a:xfrm>
        </p:spPr>
        <p:txBody>
          <a:bodyPr/>
          <a:lstStyle/>
          <a:p>
            <a:pPr algn="ctr"/>
            <a:r>
              <a:rPr lang="ru-RU" sz="1800" i="1" smtClean="0">
                <a:solidFill>
                  <a:srgbClr val="FF3300"/>
                </a:solidFill>
                <a:effectLst/>
              </a:rPr>
              <a:t>Качество электроэнергии - технический термин, который был закреплен в государственном стандарте -  ГОСТ 13109.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2276475"/>
            <a:ext cx="8229600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smtClean="0">
                <a:solidFill>
                  <a:srgbClr val="000000"/>
                </a:solidFill>
                <a:effectLst/>
              </a:rPr>
              <a:t>При медленном изменении нагрузки в соответствии с её графиком — отклонение напряжения; 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solidFill>
                  <a:srgbClr val="000000"/>
                </a:solidFill>
                <a:effectLst/>
              </a:rPr>
              <a:t>При резкопеременном характере нагрузки — колебания напряжения; 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solidFill>
                  <a:srgbClr val="000000"/>
                </a:solidFill>
                <a:effectLst/>
              </a:rPr>
              <a:t>При несимметричном распределении нагрузки по фазам электрической сети — несимметрия напряжений в трёхфазной системе; 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solidFill>
                  <a:srgbClr val="000000"/>
                </a:solidFill>
                <a:effectLst/>
              </a:rPr>
              <a:t>При нелинейной нагрузке — несинусоидальность формы кривой напряжения. 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solidFill>
                  <a:srgbClr val="000000"/>
                </a:solidFill>
                <a:effectLst/>
              </a:rPr>
              <a:t>В отношении этих явлений потребители электрической энергии имеют возможность тем или иным образом влиять на её качество.</a:t>
            </a:r>
          </a:p>
        </p:txBody>
      </p:sp>
      <p:sp>
        <p:nvSpPr>
          <p:cNvPr id="70659" name="Text Box 4"/>
          <p:cNvSpPr txBox="1">
            <a:spLocks noChangeArrowheads="1"/>
          </p:cNvSpPr>
          <p:nvPr/>
        </p:nvSpPr>
        <p:spPr bwMode="auto">
          <a:xfrm>
            <a:off x="684213" y="1196975"/>
            <a:ext cx="7704137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1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rgbClr val="000000"/>
                </a:solidFill>
              </a:rPr>
              <a:t>Понятие качества электрической энергии отличается от понятия качества других товаров. Качество электроэнергии проявляется не непосредственно, а через качество работы электроприемников.</a:t>
            </a:r>
            <a:r>
              <a:rPr lang="ru-RU"/>
              <a:t> </a:t>
            </a:r>
          </a:p>
        </p:txBody>
      </p:sp>
      <p:pic>
        <p:nvPicPr>
          <p:cNvPr id="67591" name="Picture 7" descr="banner_to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89713" y="6038851"/>
            <a:ext cx="2541587" cy="64769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 noChangeArrowheads="1"/>
          </p:cNvSpPr>
          <p:nvPr>
            <p:ph type="title"/>
          </p:nvPr>
        </p:nvSpPr>
        <p:spPr>
          <a:xfrm>
            <a:off x="5076825" y="2997200"/>
            <a:ext cx="3816350" cy="544513"/>
          </a:xfrm>
        </p:spPr>
        <p:txBody>
          <a:bodyPr/>
          <a:lstStyle/>
          <a:p>
            <a:r>
              <a:rPr lang="ru-RU" sz="1800" smtClean="0">
                <a:solidFill>
                  <a:srgbClr val="FA0600"/>
                </a:solidFill>
                <a:effectLst/>
              </a:rPr>
              <a:t>Создание режима резонанса</a:t>
            </a:r>
            <a:br>
              <a:rPr lang="ru-RU" sz="1800" smtClean="0">
                <a:solidFill>
                  <a:srgbClr val="FA0600"/>
                </a:solidFill>
                <a:effectLst/>
              </a:rPr>
            </a:br>
            <a:r>
              <a:rPr lang="ru-RU" sz="2000" smtClean="0">
                <a:solidFill>
                  <a:srgbClr val="000000"/>
                </a:solidFill>
                <a:effectLst/>
              </a:rPr>
              <a:t>Режим при котором </a:t>
            </a:r>
            <a:br>
              <a:rPr lang="ru-RU" sz="2000" smtClean="0">
                <a:solidFill>
                  <a:srgbClr val="000000"/>
                </a:solidFill>
                <a:effectLst/>
              </a:rPr>
            </a:br>
            <a:r>
              <a:rPr lang="en-US" sz="2000" smtClean="0">
                <a:solidFill>
                  <a:srgbClr val="000000"/>
                </a:solidFill>
                <a:effectLst/>
              </a:rPr>
              <a:t>XL= - XC </a:t>
            </a:r>
            <a:r>
              <a:rPr lang="ru-RU" sz="2000" smtClean="0">
                <a:solidFill>
                  <a:srgbClr val="000000"/>
                </a:solidFill>
                <a:effectLst/>
              </a:rPr>
              <a:t>     </a:t>
            </a:r>
            <a:r>
              <a:rPr lang="en-US" sz="2000" smtClean="0">
                <a:solidFill>
                  <a:srgbClr val="000000"/>
                </a:solidFill>
                <a:effectLst/>
              </a:rPr>
              <a:t>  X=0</a:t>
            </a:r>
            <a:r>
              <a:rPr lang="ru-RU" sz="2000" smtClean="0">
                <a:solidFill>
                  <a:srgbClr val="000000"/>
                </a:solidFill>
                <a:effectLst/>
              </a:rPr>
              <a:t/>
            </a:r>
            <a:br>
              <a:rPr lang="ru-RU" sz="2000" smtClean="0">
                <a:solidFill>
                  <a:srgbClr val="000000"/>
                </a:solidFill>
                <a:effectLst/>
              </a:rPr>
            </a:br>
            <a:endParaRPr lang="ru-RU" sz="2000" smtClean="0">
              <a:solidFill>
                <a:srgbClr val="000000"/>
              </a:solidFill>
              <a:effectLst/>
            </a:endParaRPr>
          </a:p>
        </p:txBody>
      </p:sp>
      <p:pic>
        <p:nvPicPr>
          <p:cNvPr id="71682" name="Picture 4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076825" y="260350"/>
            <a:ext cx="3384550" cy="2376488"/>
          </a:xfrm>
        </p:spPr>
      </p:pic>
      <p:pic>
        <p:nvPicPr>
          <p:cNvPr id="71683" name="Picture 5" descr="Filt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1052513"/>
            <a:ext cx="3240087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1684" name="Group 6"/>
          <p:cNvGrpSpPr>
            <a:grpSpLocks noChangeAspect="1"/>
          </p:cNvGrpSpPr>
          <p:nvPr/>
        </p:nvGrpSpPr>
        <p:grpSpPr bwMode="auto">
          <a:xfrm>
            <a:off x="4572000" y="3789363"/>
            <a:ext cx="4114800" cy="2725737"/>
            <a:chOff x="2846" y="2797"/>
            <a:chExt cx="5082" cy="3762"/>
          </a:xfrm>
        </p:grpSpPr>
        <p:sp>
          <p:nvSpPr>
            <p:cNvPr id="71687" name="AutoShape 7"/>
            <p:cNvSpPr>
              <a:spLocks noChangeAspect="1" noChangeArrowheads="1"/>
            </p:cNvSpPr>
            <p:nvPr/>
          </p:nvSpPr>
          <p:spPr bwMode="auto">
            <a:xfrm>
              <a:off x="2846" y="2797"/>
              <a:ext cx="5082" cy="3762"/>
            </a:xfrm>
            <a:prstGeom prst="rect">
              <a:avLst/>
            </a:prstGeom>
            <a:solidFill>
              <a:srgbClr val="FFFF99"/>
            </a:solidFill>
            <a:ln w="3810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688" name="Line 8"/>
            <p:cNvSpPr>
              <a:spLocks noChangeShapeType="1"/>
            </p:cNvSpPr>
            <p:nvPr/>
          </p:nvSpPr>
          <p:spPr bwMode="auto">
            <a:xfrm flipV="1">
              <a:off x="3693" y="2797"/>
              <a:ext cx="0" cy="3623"/>
            </a:xfrm>
            <a:prstGeom prst="line">
              <a:avLst/>
            </a:prstGeom>
            <a:noFill/>
            <a:ln w="28575">
              <a:solidFill>
                <a:srgbClr val="3399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689" name="Line 9"/>
            <p:cNvSpPr>
              <a:spLocks noChangeShapeType="1"/>
            </p:cNvSpPr>
            <p:nvPr/>
          </p:nvSpPr>
          <p:spPr bwMode="auto">
            <a:xfrm>
              <a:off x="3128" y="4469"/>
              <a:ext cx="4377" cy="0"/>
            </a:xfrm>
            <a:prstGeom prst="line">
              <a:avLst/>
            </a:prstGeom>
            <a:noFill/>
            <a:ln w="28575">
              <a:solidFill>
                <a:srgbClr val="3399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690" name="Freeform 10"/>
            <p:cNvSpPr>
              <a:spLocks/>
            </p:cNvSpPr>
            <p:nvPr/>
          </p:nvSpPr>
          <p:spPr bwMode="auto">
            <a:xfrm>
              <a:off x="3834" y="3215"/>
              <a:ext cx="3106" cy="1115"/>
            </a:xfrm>
            <a:custGeom>
              <a:avLst/>
              <a:gdLst>
                <a:gd name="T0" fmla="*/ 0 w 3420"/>
                <a:gd name="T1" fmla="*/ 178 h 1260"/>
                <a:gd name="T2" fmla="*/ 193 w 3420"/>
                <a:gd name="T3" fmla="*/ 153 h 1260"/>
                <a:gd name="T4" fmla="*/ 501 w 3420"/>
                <a:gd name="T5" fmla="*/ 77 h 1260"/>
                <a:gd name="T6" fmla="*/ 732 w 3420"/>
                <a:gd name="T7" fmla="*/ 0 h 12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420"/>
                <a:gd name="T13" fmla="*/ 0 h 1260"/>
                <a:gd name="T14" fmla="*/ 3420 w 3420"/>
                <a:gd name="T15" fmla="*/ 1260 h 12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420" h="1260">
                  <a:moveTo>
                    <a:pt x="0" y="1260"/>
                  </a:moveTo>
                  <a:cubicBezTo>
                    <a:pt x="255" y="1230"/>
                    <a:pt x="510" y="1200"/>
                    <a:pt x="900" y="1080"/>
                  </a:cubicBezTo>
                  <a:cubicBezTo>
                    <a:pt x="1290" y="960"/>
                    <a:pt x="1920" y="720"/>
                    <a:pt x="2340" y="540"/>
                  </a:cubicBezTo>
                  <a:cubicBezTo>
                    <a:pt x="2760" y="360"/>
                    <a:pt x="3090" y="180"/>
                    <a:pt x="3420" y="0"/>
                  </a:cubicBezTo>
                </a:path>
              </a:pathLst>
            </a:custGeom>
            <a:solidFill>
              <a:srgbClr val="FFFF99"/>
            </a:solidFill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691" name="Freeform 11"/>
            <p:cNvSpPr>
              <a:spLocks/>
            </p:cNvSpPr>
            <p:nvPr/>
          </p:nvSpPr>
          <p:spPr bwMode="auto">
            <a:xfrm>
              <a:off x="3810" y="4608"/>
              <a:ext cx="3271" cy="1812"/>
            </a:xfrm>
            <a:custGeom>
              <a:avLst/>
              <a:gdLst>
                <a:gd name="T0" fmla="*/ 13 w 3450"/>
                <a:gd name="T1" fmla="*/ 39 h 2340"/>
                <a:gd name="T2" fmla="*/ 13 w 3450"/>
                <a:gd name="T3" fmla="*/ 36 h 2340"/>
                <a:gd name="T4" fmla="*/ 90 w 3450"/>
                <a:gd name="T5" fmla="*/ 24 h 2340"/>
                <a:gd name="T6" fmla="*/ 320 w 3450"/>
                <a:gd name="T7" fmla="*/ 12 h 2340"/>
                <a:gd name="T8" fmla="*/ 703 w 3450"/>
                <a:gd name="T9" fmla="*/ 3 h 2340"/>
                <a:gd name="T10" fmla="*/ 1471 w 3450"/>
                <a:gd name="T11" fmla="*/ 0 h 23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50"/>
                <a:gd name="T19" fmla="*/ 0 h 2340"/>
                <a:gd name="T20" fmla="*/ 3450 w 3450"/>
                <a:gd name="T21" fmla="*/ 2340 h 234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50" h="2340">
                  <a:moveTo>
                    <a:pt x="30" y="2340"/>
                  </a:moveTo>
                  <a:cubicBezTo>
                    <a:pt x="15" y="2325"/>
                    <a:pt x="0" y="2310"/>
                    <a:pt x="30" y="2160"/>
                  </a:cubicBezTo>
                  <a:cubicBezTo>
                    <a:pt x="60" y="2010"/>
                    <a:pt x="90" y="1680"/>
                    <a:pt x="210" y="1440"/>
                  </a:cubicBezTo>
                  <a:cubicBezTo>
                    <a:pt x="330" y="1200"/>
                    <a:pt x="510" y="930"/>
                    <a:pt x="750" y="720"/>
                  </a:cubicBezTo>
                  <a:cubicBezTo>
                    <a:pt x="990" y="510"/>
                    <a:pt x="1200" y="300"/>
                    <a:pt x="1650" y="180"/>
                  </a:cubicBezTo>
                  <a:cubicBezTo>
                    <a:pt x="2100" y="60"/>
                    <a:pt x="3150" y="30"/>
                    <a:pt x="3450" y="0"/>
                  </a:cubicBezTo>
                </a:path>
              </a:pathLst>
            </a:custGeom>
            <a:solidFill>
              <a:srgbClr val="FFFF99"/>
            </a:solidFill>
            <a:ln w="28575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692" name="Text Box 12"/>
            <p:cNvSpPr txBox="1">
              <a:spLocks noChangeArrowheads="1"/>
            </p:cNvSpPr>
            <p:nvPr/>
          </p:nvSpPr>
          <p:spPr bwMode="auto">
            <a:xfrm>
              <a:off x="3128" y="2797"/>
              <a:ext cx="424" cy="41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>
                  <a:solidFill>
                    <a:srgbClr val="000000"/>
                  </a:solidFill>
                  <a:latin typeface="Times New Roman" pitchFamily="18" charset="0"/>
                </a:rPr>
                <a:t>X</a:t>
              </a: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71693" name="Text Box 13"/>
            <p:cNvSpPr txBox="1">
              <a:spLocks noChangeArrowheads="1"/>
            </p:cNvSpPr>
            <p:nvPr/>
          </p:nvSpPr>
          <p:spPr bwMode="auto">
            <a:xfrm>
              <a:off x="5246" y="3215"/>
              <a:ext cx="564" cy="419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>
                  <a:solidFill>
                    <a:srgbClr val="0000FF"/>
                  </a:solidFill>
                  <a:latin typeface="Times New Roman" pitchFamily="18" charset="0"/>
                </a:rPr>
                <a:t>X</a:t>
              </a:r>
              <a:r>
                <a:rPr lang="en-US" sz="800">
                  <a:solidFill>
                    <a:srgbClr val="0000FF"/>
                  </a:solidFill>
                  <a:latin typeface="Times New Roman" pitchFamily="18" charset="0"/>
                </a:rPr>
                <a:t>L</a:t>
              </a:r>
              <a:endParaRPr lang="ru-RU">
                <a:latin typeface="Arial" charset="0"/>
              </a:endParaRPr>
            </a:p>
          </p:txBody>
        </p:sp>
        <p:sp>
          <p:nvSpPr>
            <p:cNvPr id="71694" name="Text Box 14"/>
            <p:cNvSpPr txBox="1">
              <a:spLocks noChangeArrowheads="1"/>
            </p:cNvSpPr>
            <p:nvPr/>
          </p:nvSpPr>
          <p:spPr bwMode="auto">
            <a:xfrm>
              <a:off x="5246" y="5166"/>
              <a:ext cx="564" cy="41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>
                  <a:solidFill>
                    <a:srgbClr val="FF0000"/>
                  </a:solidFill>
                  <a:latin typeface="Times New Roman" pitchFamily="18" charset="0"/>
                </a:rPr>
                <a:t>X</a:t>
              </a:r>
              <a:r>
                <a:rPr lang="en-US" sz="800">
                  <a:solidFill>
                    <a:srgbClr val="FF0000"/>
                  </a:solidFill>
                  <a:latin typeface="Times New Roman" pitchFamily="18" charset="0"/>
                </a:rPr>
                <a:t>C</a:t>
              </a:r>
              <a:endParaRPr lang="ru-RU">
                <a:latin typeface="Arial" charset="0"/>
              </a:endParaRPr>
            </a:p>
          </p:txBody>
        </p:sp>
        <p:sp>
          <p:nvSpPr>
            <p:cNvPr id="71695" name="Line 15"/>
            <p:cNvSpPr>
              <a:spLocks noChangeShapeType="1"/>
            </p:cNvSpPr>
            <p:nvPr/>
          </p:nvSpPr>
          <p:spPr bwMode="auto">
            <a:xfrm>
              <a:off x="5046" y="3865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696" name="Line 16"/>
            <p:cNvSpPr>
              <a:spLocks noChangeShapeType="1"/>
            </p:cNvSpPr>
            <p:nvPr/>
          </p:nvSpPr>
          <p:spPr bwMode="auto">
            <a:xfrm>
              <a:off x="5246" y="3633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697" name="Line 17"/>
            <p:cNvSpPr>
              <a:spLocks noChangeShapeType="1"/>
            </p:cNvSpPr>
            <p:nvPr/>
          </p:nvSpPr>
          <p:spPr bwMode="auto">
            <a:xfrm flipV="1">
              <a:off x="4963" y="4051"/>
              <a:ext cx="1" cy="836"/>
            </a:xfrm>
            <a:prstGeom prst="line">
              <a:avLst/>
            </a:prstGeom>
            <a:noFill/>
            <a:ln w="9525">
              <a:solidFill>
                <a:srgbClr val="993366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698" name="Line 18"/>
            <p:cNvSpPr>
              <a:spLocks noChangeShapeType="1"/>
            </p:cNvSpPr>
            <p:nvPr/>
          </p:nvSpPr>
          <p:spPr bwMode="auto">
            <a:xfrm>
              <a:off x="3693" y="4051"/>
              <a:ext cx="1270" cy="1"/>
            </a:xfrm>
            <a:prstGeom prst="line">
              <a:avLst/>
            </a:prstGeom>
            <a:noFill/>
            <a:ln w="9525">
              <a:solidFill>
                <a:srgbClr val="33CCCC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699" name="Line 19"/>
            <p:cNvSpPr>
              <a:spLocks noChangeShapeType="1"/>
            </p:cNvSpPr>
            <p:nvPr/>
          </p:nvSpPr>
          <p:spPr bwMode="auto">
            <a:xfrm>
              <a:off x="3693" y="4887"/>
              <a:ext cx="1270" cy="1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700" name="Text Box 20"/>
            <p:cNvSpPr txBox="1">
              <a:spLocks noChangeArrowheads="1"/>
            </p:cNvSpPr>
            <p:nvPr/>
          </p:nvSpPr>
          <p:spPr bwMode="auto">
            <a:xfrm>
              <a:off x="7505" y="4190"/>
              <a:ext cx="332" cy="417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300">
                  <a:solidFill>
                    <a:srgbClr val="000000"/>
                  </a:solidFill>
                  <a:latin typeface="Times New Roman" pitchFamily="18" charset="0"/>
                </a:rPr>
                <a:t>ω</a:t>
              </a:r>
            </a:p>
            <a:p>
              <a:endParaRPr lang="ru-RU">
                <a:latin typeface="Arial" charset="0"/>
              </a:endParaRPr>
            </a:p>
          </p:txBody>
        </p:sp>
        <p:sp>
          <p:nvSpPr>
            <p:cNvPr id="71701" name="Text Box 21"/>
            <p:cNvSpPr txBox="1">
              <a:spLocks noChangeArrowheads="1"/>
            </p:cNvSpPr>
            <p:nvPr/>
          </p:nvSpPr>
          <p:spPr bwMode="auto">
            <a:xfrm>
              <a:off x="2987" y="3912"/>
              <a:ext cx="565" cy="329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>
                  <a:solidFill>
                    <a:srgbClr val="000000"/>
                  </a:solidFill>
                  <a:latin typeface="Times New Roman" pitchFamily="18" charset="0"/>
                </a:rPr>
                <a:t>X</a:t>
              </a:r>
              <a:r>
                <a:rPr lang="en-US" sz="800">
                  <a:solidFill>
                    <a:srgbClr val="000000"/>
                  </a:solidFill>
                  <a:latin typeface="Times New Roman" pitchFamily="18" charset="0"/>
                </a:rPr>
                <a:t>L</a:t>
              </a:r>
              <a:r>
                <a:rPr lang="ru-RU" sz="800">
                  <a:solidFill>
                    <a:srgbClr val="000000"/>
                  </a:solidFill>
                  <a:latin typeface="Times New Roman" pitchFamily="18" charset="0"/>
                </a:rPr>
                <a:t>р</a:t>
              </a: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71702" name="Text Box 22"/>
            <p:cNvSpPr txBox="1">
              <a:spLocks noChangeArrowheads="1"/>
            </p:cNvSpPr>
            <p:nvPr/>
          </p:nvSpPr>
          <p:spPr bwMode="auto">
            <a:xfrm>
              <a:off x="2987" y="4887"/>
              <a:ext cx="565" cy="41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>
                  <a:solidFill>
                    <a:srgbClr val="000000"/>
                  </a:solidFill>
                  <a:latin typeface="Times New Roman" pitchFamily="18" charset="0"/>
                </a:rPr>
                <a:t>X</a:t>
              </a:r>
              <a:r>
                <a:rPr lang="en-US" sz="800">
                  <a:solidFill>
                    <a:srgbClr val="000000"/>
                  </a:solidFill>
                  <a:latin typeface="Times New Roman" pitchFamily="18" charset="0"/>
                </a:rPr>
                <a:t>C</a:t>
              </a:r>
              <a:r>
                <a:rPr lang="ru-RU" sz="800">
                  <a:solidFill>
                    <a:srgbClr val="000000"/>
                  </a:solidFill>
                  <a:latin typeface="Times New Roman" pitchFamily="18" charset="0"/>
                </a:rPr>
                <a:t>р</a:t>
              </a:r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71685" name="Text Box 23"/>
          <p:cNvSpPr txBox="1">
            <a:spLocks noChangeArrowheads="1"/>
          </p:cNvSpPr>
          <p:nvPr/>
        </p:nvSpPr>
        <p:spPr bwMode="auto">
          <a:xfrm>
            <a:off x="0" y="0"/>
            <a:ext cx="446405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1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СИЛОВЫЕ ФИЛЬТРЫ</a:t>
            </a:r>
          </a:p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На напряжение 0,4-110 кВ</a:t>
            </a:r>
          </a:p>
        </p:txBody>
      </p:sp>
      <p:pic>
        <p:nvPicPr>
          <p:cNvPr id="71686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1188" y="3716338"/>
            <a:ext cx="3095625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5" name="Picture 2" descr="бс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219200"/>
            <a:ext cx="6629400" cy="493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0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09600" y="457200"/>
            <a:ext cx="8153400" cy="6858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400" b="1" smtClean="0">
                <a:solidFill>
                  <a:srgbClr val="000000"/>
                </a:solidFill>
                <a:effectLst/>
              </a:rPr>
              <a:t>Батареи статических конденсаторов на новой элементарной базе</a:t>
            </a:r>
          </a:p>
        </p:txBody>
      </p:sp>
      <p:sp>
        <p:nvSpPr>
          <p:cNvPr id="72707" name="Rectangle 5"/>
          <p:cNvSpPr>
            <a:spLocks noChangeArrowheads="1"/>
          </p:cNvSpPr>
          <p:nvPr/>
        </p:nvSpPr>
        <p:spPr bwMode="auto">
          <a:xfrm>
            <a:off x="304800" y="6172200"/>
            <a:ext cx="815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120000"/>
            </a:pPr>
            <a:r>
              <a:rPr lang="ru-RU">
                <a:solidFill>
                  <a:srgbClr val="000000"/>
                </a:solidFill>
              </a:rPr>
              <a:t>Назначение: для компенсации реактивной мощности в сетях от 6,3 до 110кВ, частотой 50Гц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729" name="Group 2"/>
          <p:cNvGrpSpPr>
            <a:grpSpLocks/>
          </p:cNvGrpSpPr>
          <p:nvPr/>
        </p:nvGrpSpPr>
        <p:grpSpPr bwMode="auto">
          <a:xfrm>
            <a:off x="7308850" y="6021388"/>
            <a:ext cx="860425" cy="576262"/>
            <a:chOff x="1812" y="1446"/>
            <a:chExt cx="2178" cy="1602"/>
          </a:xfrm>
        </p:grpSpPr>
        <p:sp>
          <p:nvSpPr>
            <p:cNvPr id="73736" name="Freeform 3"/>
            <p:cNvSpPr>
              <a:spLocks/>
            </p:cNvSpPr>
            <p:nvPr/>
          </p:nvSpPr>
          <p:spPr bwMode="auto">
            <a:xfrm>
              <a:off x="2430" y="1446"/>
              <a:ext cx="1560" cy="1086"/>
            </a:xfrm>
            <a:custGeom>
              <a:avLst/>
              <a:gdLst>
                <a:gd name="T0" fmla="*/ 564 w 1560"/>
                <a:gd name="T1" fmla="*/ 246 h 1086"/>
                <a:gd name="T2" fmla="*/ 42 w 1560"/>
                <a:gd name="T3" fmla="*/ 246 h 1086"/>
                <a:gd name="T4" fmla="*/ 0 w 1560"/>
                <a:gd name="T5" fmla="*/ 414 h 1086"/>
                <a:gd name="T6" fmla="*/ 1206 w 1560"/>
                <a:gd name="T7" fmla="*/ 414 h 1086"/>
                <a:gd name="T8" fmla="*/ 1254 w 1560"/>
                <a:gd name="T9" fmla="*/ 252 h 1086"/>
                <a:gd name="T10" fmla="*/ 714 w 1560"/>
                <a:gd name="T11" fmla="*/ 246 h 1086"/>
                <a:gd name="T12" fmla="*/ 729 w 1560"/>
                <a:gd name="T13" fmla="*/ 168 h 1086"/>
                <a:gd name="T14" fmla="*/ 741 w 1560"/>
                <a:gd name="T15" fmla="*/ 138 h 1086"/>
                <a:gd name="T16" fmla="*/ 1398 w 1560"/>
                <a:gd name="T17" fmla="*/ 138 h 1086"/>
                <a:gd name="T18" fmla="*/ 1164 w 1560"/>
                <a:gd name="T19" fmla="*/ 972 h 1086"/>
                <a:gd name="T20" fmla="*/ 978 w 1560"/>
                <a:gd name="T21" fmla="*/ 972 h 1086"/>
                <a:gd name="T22" fmla="*/ 1020 w 1560"/>
                <a:gd name="T23" fmla="*/ 822 h 1086"/>
                <a:gd name="T24" fmla="*/ 1014 w 1560"/>
                <a:gd name="T25" fmla="*/ 798 h 1086"/>
                <a:gd name="T26" fmla="*/ 1008 w 1560"/>
                <a:gd name="T27" fmla="*/ 780 h 1086"/>
                <a:gd name="T28" fmla="*/ 990 w 1560"/>
                <a:gd name="T29" fmla="*/ 762 h 1086"/>
                <a:gd name="T30" fmla="*/ 1020 w 1560"/>
                <a:gd name="T31" fmla="*/ 750 h 1086"/>
                <a:gd name="T32" fmla="*/ 1044 w 1560"/>
                <a:gd name="T33" fmla="*/ 726 h 1086"/>
                <a:gd name="T34" fmla="*/ 1086 w 1560"/>
                <a:gd name="T35" fmla="*/ 594 h 1086"/>
                <a:gd name="T36" fmla="*/ 1104 w 1560"/>
                <a:gd name="T37" fmla="*/ 576 h 1086"/>
                <a:gd name="T38" fmla="*/ 1158 w 1560"/>
                <a:gd name="T39" fmla="*/ 576 h 1086"/>
                <a:gd name="T40" fmla="*/ 1194 w 1560"/>
                <a:gd name="T41" fmla="*/ 486 h 1086"/>
                <a:gd name="T42" fmla="*/ 1020 w 1560"/>
                <a:gd name="T43" fmla="*/ 486 h 1086"/>
                <a:gd name="T44" fmla="*/ 990 w 1560"/>
                <a:gd name="T45" fmla="*/ 498 h 1086"/>
                <a:gd name="T46" fmla="*/ 972 w 1560"/>
                <a:gd name="T47" fmla="*/ 510 h 1086"/>
                <a:gd name="T48" fmla="*/ 954 w 1560"/>
                <a:gd name="T49" fmla="*/ 534 h 1086"/>
                <a:gd name="T50" fmla="*/ 930 w 1560"/>
                <a:gd name="T51" fmla="*/ 648 h 1086"/>
                <a:gd name="T52" fmla="*/ 912 w 1560"/>
                <a:gd name="T53" fmla="*/ 672 h 1086"/>
                <a:gd name="T54" fmla="*/ 888 w 1560"/>
                <a:gd name="T55" fmla="*/ 696 h 1086"/>
                <a:gd name="T56" fmla="*/ 858 w 1560"/>
                <a:gd name="T57" fmla="*/ 702 h 1086"/>
                <a:gd name="T58" fmla="*/ 816 w 1560"/>
                <a:gd name="T59" fmla="*/ 702 h 1086"/>
                <a:gd name="T60" fmla="*/ 876 w 1560"/>
                <a:gd name="T61" fmla="*/ 486 h 1086"/>
                <a:gd name="T62" fmla="*/ 726 w 1560"/>
                <a:gd name="T63" fmla="*/ 486 h 1086"/>
                <a:gd name="T64" fmla="*/ 558 w 1560"/>
                <a:gd name="T65" fmla="*/ 1086 h 1086"/>
                <a:gd name="T66" fmla="*/ 708 w 1560"/>
                <a:gd name="T67" fmla="*/ 1086 h 1086"/>
                <a:gd name="T68" fmla="*/ 792 w 1560"/>
                <a:gd name="T69" fmla="*/ 798 h 1086"/>
                <a:gd name="T70" fmla="*/ 870 w 1560"/>
                <a:gd name="T71" fmla="*/ 798 h 1086"/>
                <a:gd name="T72" fmla="*/ 882 w 1560"/>
                <a:gd name="T73" fmla="*/ 816 h 1086"/>
                <a:gd name="T74" fmla="*/ 876 w 1560"/>
                <a:gd name="T75" fmla="*/ 840 h 1086"/>
                <a:gd name="T76" fmla="*/ 834 w 1560"/>
                <a:gd name="T77" fmla="*/ 996 h 1086"/>
                <a:gd name="T78" fmla="*/ 840 w 1560"/>
                <a:gd name="T79" fmla="*/ 1020 h 1086"/>
                <a:gd name="T80" fmla="*/ 852 w 1560"/>
                <a:gd name="T81" fmla="*/ 1050 h 1086"/>
                <a:gd name="T82" fmla="*/ 870 w 1560"/>
                <a:gd name="T83" fmla="*/ 1062 h 1086"/>
                <a:gd name="T84" fmla="*/ 894 w 1560"/>
                <a:gd name="T85" fmla="*/ 1080 h 1086"/>
                <a:gd name="T86" fmla="*/ 1212 w 1560"/>
                <a:gd name="T87" fmla="*/ 1080 h 1086"/>
                <a:gd name="T88" fmla="*/ 1254 w 1560"/>
                <a:gd name="T89" fmla="*/ 1062 h 1086"/>
                <a:gd name="T90" fmla="*/ 1290 w 1560"/>
                <a:gd name="T91" fmla="*/ 1032 h 1086"/>
                <a:gd name="T92" fmla="*/ 1302 w 1560"/>
                <a:gd name="T93" fmla="*/ 1008 h 1086"/>
                <a:gd name="T94" fmla="*/ 1560 w 1560"/>
                <a:gd name="T95" fmla="*/ 84 h 1086"/>
                <a:gd name="T96" fmla="*/ 1548 w 1560"/>
                <a:gd name="T97" fmla="*/ 42 h 1086"/>
                <a:gd name="T98" fmla="*/ 1524 w 1560"/>
                <a:gd name="T99" fmla="*/ 18 h 1086"/>
                <a:gd name="T100" fmla="*/ 1500 w 1560"/>
                <a:gd name="T101" fmla="*/ 0 h 1086"/>
                <a:gd name="T102" fmla="*/ 696 w 1560"/>
                <a:gd name="T103" fmla="*/ 0 h 1086"/>
                <a:gd name="T104" fmla="*/ 660 w 1560"/>
                <a:gd name="T105" fmla="*/ 18 h 1086"/>
                <a:gd name="T106" fmla="*/ 636 w 1560"/>
                <a:gd name="T107" fmla="*/ 42 h 1086"/>
                <a:gd name="T108" fmla="*/ 615 w 1560"/>
                <a:gd name="T109" fmla="*/ 69 h 1086"/>
                <a:gd name="T110" fmla="*/ 606 w 1560"/>
                <a:gd name="T111" fmla="*/ 90 h 1086"/>
                <a:gd name="T112" fmla="*/ 564 w 1560"/>
                <a:gd name="T113" fmla="*/ 246 h 108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560"/>
                <a:gd name="T172" fmla="*/ 0 h 1086"/>
                <a:gd name="T173" fmla="*/ 1560 w 1560"/>
                <a:gd name="T174" fmla="*/ 1086 h 108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560" h="1086">
                  <a:moveTo>
                    <a:pt x="564" y="246"/>
                  </a:moveTo>
                  <a:lnTo>
                    <a:pt x="42" y="246"/>
                  </a:lnTo>
                  <a:lnTo>
                    <a:pt x="0" y="414"/>
                  </a:lnTo>
                  <a:lnTo>
                    <a:pt x="1206" y="414"/>
                  </a:lnTo>
                  <a:lnTo>
                    <a:pt x="1254" y="252"/>
                  </a:lnTo>
                  <a:lnTo>
                    <a:pt x="714" y="246"/>
                  </a:lnTo>
                  <a:lnTo>
                    <a:pt x="729" y="168"/>
                  </a:lnTo>
                  <a:lnTo>
                    <a:pt x="741" y="138"/>
                  </a:lnTo>
                  <a:lnTo>
                    <a:pt x="1398" y="138"/>
                  </a:lnTo>
                  <a:lnTo>
                    <a:pt x="1164" y="972"/>
                  </a:lnTo>
                  <a:lnTo>
                    <a:pt x="978" y="972"/>
                  </a:lnTo>
                  <a:lnTo>
                    <a:pt x="1020" y="822"/>
                  </a:lnTo>
                  <a:lnTo>
                    <a:pt x="1014" y="798"/>
                  </a:lnTo>
                  <a:lnTo>
                    <a:pt x="1008" y="780"/>
                  </a:lnTo>
                  <a:lnTo>
                    <a:pt x="990" y="762"/>
                  </a:lnTo>
                  <a:lnTo>
                    <a:pt x="1020" y="750"/>
                  </a:lnTo>
                  <a:lnTo>
                    <a:pt x="1044" y="726"/>
                  </a:lnTo>
                  <a:lnTo>
                    <a:pt x="1086" y="594"/>
                  </a:lnTo>
                  <a:lnTo>
                    <a:pt x="1104" y="576"/>
                  </a:lnTo>
                  <a:lnTo>
                    <a:pt x="1158" y="576"/>
                  </a:lnTo>
                  <a:lnTo>
                    <a:pt x="1194" y="486"/>
                  </a:lnTo>
                  <a:lnTo>
                    <a:pt x="1020" y="486"/>
                  </a:lnTo>
                  <a:lnTo>
                    <a:pt x="990" y="498"/>
                  </a:lnTo>
                  <a:lnTo>
                    <a:pt x="972" y="510"/>
                  </a:lnTo>
                  <a:lnTo>
                    <a:pt x="954" y="534"/>
                  </a:lnTo>
                  <a:lnTo>
                    <a:pt x="930" y="648"/>
                  </a:lnTo>
                  <a:lnTo>
                    <a:pt x="912" y="672"/>
                  </a:lnTo>
                  <a:lnTo>
                    <a:pt x="888" y="696"/>
                  </a:lnTo>
                  <a:lnTo>
                    <a:pt x="858" y="702"/>
                  </a:lnTo>
                  <a:lnTo>
                    <a:pt x="816" y="702"/>
                  </a:lnTo>
                  <a:lnTo>
                    <a:pt x="876" y="486"/>
                  </a:lnTo>
                  <a:lnTo>
                    <a:pt x="726" y="486"/>
                  </a:lnTo>
                  <a:lnTo>
                    <a:pt x="558" y="1086"/>
                  </a:lnTo>
                  <a:lnTo>
                    <a:pt x="708" y="1086"/>
                  </a:lnTo>
                  <a:lnTo>
                    <a:pt x="792" y="798"/>
                  </a:lnTo>
                  <a:lnTo>
                    <a:pt x="870" y="798"/>
                  </a:lnTo>
                  <a:lnTo>
                    <a:pt x="882" y="816"/>
                  </a:lnTo>
                  <a:lnTo>
                    <a:pt x="876" y="840"/>
                  </a:lnTo>
                  <a:lnTo>
                    <a:pt x="834" y="996"/>
                  </a:lnTo>
                  <a:lnTo>
                    <a:pt x="840" y="1020"/>
                  </a:lnTo>
                  <a:lnTo>
                    <a:pt x="852" y="1050"/>
                  </a:lnTo>
                  <a:lnTo>
                    <a:pt x="870" y="1062"/>
                  </a:lnTo>
                  <a:lnTo>
                    <a:pt x="894" y="1080"/>
                  </a:lnTo>
                  <a:lnTo>
                    <a:pt x="1212" y="1080"/>
                  </a:lnTo>
                  <a:lnTo>
                    <a:pt x="1254" y="1062"/>
                  </a:lnTo>
                  <a:lnTo>
                    <a:pt x="1290" y="1032"/>
                  </a:lnTo>
                  <a:lnTo>
                    <a:pt x="1302" y="1008"/>
                  </a:lnTo>
                  <a:lnTo>
                    <a:pt x="1560" y="84"/>
                  </a:lnTo>
                  <a:lnTo>
                    <a:pt x="1548" y="42"/>
                  </a:lnTo>
                  <a:lnTo>
                    <a:pt x="1524" y="18"/>
                  </a:lnTo>
                  <a:lnTo>
                    <a:pt x="1500" y="0"/>
                  </a:lnTo>
                  <a:lnTo>
                    <a:pt x="696" y="0"/>
                  </a:lnTo>
                  <a:lnTo>
                    <a:pt x="660" y="18"/>
                  </a:lnTo>
                  <a:lnTo>
                    <a:pt x="636" y="42"/>
                  </a:lnTo>
                  <a:lnTo>
                    <a:pt x="615" y="69"/>
                  </a:lnTo>
                  <a:lnTo>
                    <a:pt x="606" y="90"/>
                  </a:lnTo>
                  <a:lnTo>
                    <a:pt x="564" y="246"/>
                  </a:lnTo>
                  <a:close/>
                </a:path>
              </a:pathLst>
            </a:cu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Arial" charset="0"/>
              </a:endParaRPr>
            </a:p>
          </p:txBody>
        </p:sp>
        <p:sp>
          <p:nvSpPr>
            <p:cNvPr id="73737" name="Freeform 4"/>
            <p:cNvSpPr>
              <a:spLocks/>
            </p:cNvSpPr>
            <p:nvPr/>
          </p:nvSpPr>
          <p:spPr bwMode="auto">
            <a:xfrm>
              <a:off x="1812" y="1941"/>
              <a:ext cx="1608" cy="1107"/>
            </a:xfrm>
            <a:custGeom>
              <a:avLst/>
              <a:gdLst>
                <a:gd name="T0" fmla="*/ 1002 w 1608"/>
                <a:gd name="T1" fmla="*/ 3 h 1107"/>
                <a:gd name="T2" fmla="*/ 846 w 1608"/>
                <a:gd name="T3" fmla="*/ 561 h 1107"/>
                <a:gd name="T4" fmla="*/ 810 w 1608"/>
                <a:gd name="T5" fmla="*/ 585 h 1107"/>
                <a:gd name="T6" fmla="*/ 780 w 1608"/>
                <a:gd name="T7" fmla="*/ 591 h 1107"/>
                <a:gd name="T8" fmla="*/ 744 w 1608"/>
                <a:gd name="T9" fmla="*/ 597 h 1107"/>
                <a:gd name="T10" fmla="*/ 528 w 1608"/>
                <a:gd name="T11" fmla="*/ 597 h 1107"/>
                <a:gd name="T12" fmla="*/ 486 w 1608"/>
                <a:gd name="T13" fmla="*/ 585 h 1107"/>
                <a:gd name="T14" fmla="*/ 456 w 1608"/>
                <a:gd name="T15" fmla="*/ 567 h 1107"/>
                <a:gd name="T16" fmla="*/ 444 w 1608"/>
                <a:gd name="T17" fmla="*/ 543 h 1107"/>
                <a:gd name="T18" fmla="*/ 438 w 1608"/>
                <a:gd name="T19" fmla="*/ 519 h 1107"/>
                <a:gd name="T20" fmla="*/ 468 w 1608"/>
                <a:gd name="T21" fmla="*/ 405 h 1107"/>
                <a:gd name="T22" fmla="*/ 606 w 1608"/>
                <a:gd name="T23" fmla="*/ 405 h 1107"/>
                <a:gd name="T24" fmla="*/ 588 w 1608"/>
                <a:gd name="T25" fmla="*/ 477 h 1107"/>
                <a:gd name="T26" fmla="*/ 600 w 1608"/>
                <a:gd name="T27" fmla="*/ 501 h 1107"/>
                <a:gd name="T28" fmla="*/ 666 w 1608"/>
                <a:gd name="T29" fmla="*/ 501 h 1107"/>
                <a:gd name="T30" fmla="*/ 696 w 1608"/>
                <a:gd name="T31" fmla="*/ 495 h 1107"/>
                <a:gd name="T32" fmla="*/ 720 w 1608"/>
                <a:gd name="T33" fmla="*/ 471 h 1107"/>
                <a:gd name="T34" fmla="*/ 756 w 1608"/>
                <a:gd name="T35" fmla="*/ 333 h 1107"/>
                <a:gd name="T36" fmla="*/ 552 w 1608"/>
                <a:gd name="T37" fmla="*/ 333 h 1107"/>
                <a:gd name="T38" fmla="*/ 522 w 1608"/>
                <a:gd name="T39" fmla="*/ 297 h 1107"/>
                <a:gd name="T40" fmla="*/ 516 w 1608"/>
                <a:gd name="T41" fmla="*/ 273 h 1107"/>
                <a:gd name="T42" fmla="*/ 516 w 1608"/>
                <a:gd name="T43" fmla="*/ 249 h 1107"/>
                <a:gd name="T44" fmla="*/ 552 w 1608"/>
                <a:gd name="T45" fmla="*/ 105 h 1107"/>
                <a:gd name="T46" fmla="*/ 450 w 1608"/>
                <a:gd name="T47" fmla="*/ 105 h 1107"/>
                <a:gd name="T48" fmla="*/ 426 w 1608"/>
                <a:gd name="T49" fmla="*/ 111 h 1107"/>
                <a:gd name="T50" fmla="*/ 408 w 1608"/>
                <a:gd name="T51" fmla="*/ 147 h 1107"/>
                <a:gd name="T52" fmla="*/ 174 w 1608"/>
                <a:gd name="T53" fmla="*/ 933 h 1107"/>
                <a:gd name="T54" fmla="*/ 168 w 1608"/>
                <a:gd name="T55" fmla="*/ 963 h 1107"/>
                <a:gd name="T56" fmla="*/ 186 w 1608"/>
                <a:gd name="T57" fmla="*/ 981 h 1107"/>
                <a:gd name="T58" fmla="*/ 798 w 1608"/>
                <a:gd name="T59" fmla="*/ 987 h 1107"/>
                <a:gd name="T60" fmla="*/ 834 w 1608"/>
                <a:gd name="T61" fmla="*/ 975 h 1107"/>
                <a:gd name="T62" fmla="*/ 840 w 1608"/>
                <a:gd name="T63" fmla="*/ 957 h 1107"/>
                <a:gd name="T64" fmla="*/ 846 w 1608"/>
                <a:gd name="T65" fmla="*/ 939 h 1107"/>
                <a:gd name="T66" fmla="*/ 882 w 1608"/>
                <a:gd name="T67" fmla="*/ 855 h 1107"/>
                <a:gd name="T68" fmla="*/ 330 w 1608"/>
                <a:gd name="T69" fmla="*/ 855 h 1107"/>
                <a:gd name="T70" fmla="*/ 372 w 1608"/>
                <a:gd name="T71" fmla="*/ 693 h 1107"/>
                <a:gd name="T72" fmla="*/ 1608 w 1608"/>
                <a:gd name="T73" fmla="*/ 693 h 1107"/>
                <a:gd name="T74" fmla="*/ 1560 w 1608"/>
                <a:gd name="T75" fmla="*/ 843 h 1107"/>
                <a:gd name="T76" fmla="*/ 1014 w 1608"/>
                <a:gd name="T77" fmla="*/ 843 h 1107"/>
                <a:gd name="T78" fmla="*/ 948 w 1608"/>
                <a:gd name="T79" fmla="*/ 1065 h 1107"/>
                <a:gd name="T80" fmla="*/ 930 w 1608"/>
                <a:gd name="T81" fmla="*/ 1080 h 1107"/>
                <a:gd name="T82" fmla="*/ 900 w 1608"/>
                <a:gd name="T83" fmla="*/ 1098 h 1107"/>
                <a:gd name="T84" fmla="*/ 846 w 1608"/>
                <a:gd name="T85" fmla="*/ 1107 h 1107"/>
                <a:gd name="T86" fmla="*/ 816 w 1608"/>
                <a:gd name="T87" fmla="*/ 1107 h 1107"/>
                <a:gd name="T88" fmla="*/ 42 w 1608"/>
                <a:gd name="T89" fmla="*/ 1107 h 1107"/>
                <a:gd name="T90" fmla="*/ 18 w 1608"/>
                <a:gd name="T91" fmla="*/ 1095 h 1107"/>
                <a:gd name="T92" fmla="*/ 0 w 1608"/>
                <a:gd name="T93" fmla="*/ 1065 h 1107"/>
                <a:gd name="T94" fmla="*/ 0 w 1608"/>
                <a:gd name="T95" fmla="*/ 1041 h 1107"/>
                <a:gd name="T96" fmla="*/ 6 w 1608"/>
                <a:gd name="T97" fmla="*/ 999 h 1107"/>
                <a:gd name="T98" fmla="*/ 294 w 1608"/>
                <a:gd name="T99" fmla="*/ 39 h 1107"/>
                <a:gd name="T100" fmla="*/ 318 w 1608"/>
                <a:gd name="T101" fmla="*/ 15 h 1107"/>
                <a:gd name="T102" fmla="*/ 342 w 1608"/>
                <a:gd name="T103" fmla="*/ 6 h 1107"/>
                <a:gd name="T104" fmla="*/ 393 w 1608"/>
                <a:gd name="T105" fmla="*/ 3 h 1107"/>
                <a:gd name="T106" fmla="*/ 642 w 1608"/>
                <a:gd name="T107" fmla="*/ 3 h 1107"/>
                <a:gd name="T108" fmla="*/ 678 w 1608"/>
                <a:gd name="T109" fmla="*/ 21 h 1107"/>
                <a:gd name="T110" fmla="*/ 696 w 1608"/>
                <a:gd name="T111" fmla="*/ 45 h 1107"/>
                <a:gd name="T112" fmla="*/ 696 w 1608"/>
                <a:gd name="T113" fmla="*/ 75 h 1107"/>
                <a:gd name="T114" fmla="*/ 696 w 1608"/>
                <a:gd name="T115" fmla="*/ 99 h 1107"/>
                <a:gd name="T116" fmla="*/ 660 w 1608"/>
                <a:gd name="T117" fmla="*/ 231 h 1107"/>
                <a:gd name="T118" fmla="*/ 678 w 1608"/>
                <a:gd name="T119" fmla="*/ 243 h 1107"/>
                <a:gd name="T120" fmla="*/ 786 w 1608"/>
                <a:gd name="T121" fmla="*/ 243 h 1107"/>
                <a:gd name="T122" fmla="*/ 858 w 1608"/>
                <a:gd name="T123" fmla="*/ 3 h 1107"/>
                <a:gd name="T124" fmla="*/ 1002 w 1608"/>
                <a:gd name="T125" fmla="*/ 3 h 110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608"/>
                <a:gd name="T190" fmla="*/ 0 h 1107"/>
                <a:gd name="T191" fmla="*/ 1608 w 1608"/>
                <a:gd name="T192" fmla="*/ 1107 h 110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608" h="1107">
                  <a:moveTo>
                    <a:pt x="1002" y="3"/>
                  </a:moveTo>
                  <a:lnTo>
                    <a:pt x="846" y="561"/>
                  </a:lnTo>
                  <a:lnTo>
                    <a:pt x="810" y="585"/>
                  </a:lnTo>
                  <a:lnTo>
                    <a:pt x="780" y="591"/>
                  </a:lnTo>
                  <a:lnTo>
                    <a:pt x="744" y="597"/>
                  </a:lnTo>
                  <a:lnTo>
                    <a:pt x="528" y="597"/>
                  </a:lnTo>
                  <a:lnTo>
                    <a:pt x="486" y="585"/>
                  </a:lnTo>
                  <a:lnTo>
                    <a:pt x="456" y="567"/>
                  </a:lnTo>
                  <a:lnTo>
                    <a:pt x="444" y="543"/>
                  </a:lnTo>
                  <a:lnTo>
                    <a:pt x="438" y="519"/>
                  </a:lnTo>
                  <a:lnTo>
                    <a:pt x="468" y="405"/>
                  </a:lnTo>
                  <a:lnTo>
                    <a:pt x="606" y="405"/>
                  </a:lnTo>
                  <a:lnTo>
                    <a:pt x="588" y="477"/>
                  </a:lnTo>
                  <a:lnTo>
                    <a:pt x="600" y="501"/>
                  </a:lnTo>
                  <a:lnTo>
                    <a:pt x="666" y="501"/>
                  </a:lnTo>
                  <a:lnTo>
                    <a:pt x="696" y="495"/>
                  </a:lnTo>
                  <a:lnTo>
                    <a:pt x="720" y="471"/>
                  </a:lnTo>
                  <a:lnTo>
                    <a:pt x="756" y="333"/>
                  </a:lnTo>
                  <a:lnTo>
                    <a:pt x="552" y="333"/>
                  </a:lnTo>
                  <a:lnTo>
                    <a:pt x="522" y="297"/>
                  </a:lnTo>
                  <a:lnTo>
                    <a:pt x="516" y="273"/>
                  </a:lnTo>
                  <a:lnTo>
                    <a:pt x="516" y="249"/>
                  </a:lnTo>
                  <a:lnTo>
                    <a:pt x="552" y="105"/>
                  </a:lnTo>
                  <a:lnTo>
                    <a:pt x="450" y="105"/>
                  </a:lnTo>
                  <a:lnTo>
                    <a:pt x="426" y="111"/>
                  </a:lnTo>
                  <a:lnTo>
                    <a:pt x="408" y="147"/>
                  </a:lnTo>
                  <a:lnTo>
                    <a:pt x="174" y="933"/>
                  </a:lnTo>
                  <a:lnTo>
                    <a:pt x="168" y="963"/>
                  </a:lnTo>
                  <a:lnTo>
                    <a:pt x="186" y="981"/>
                  </a:lnTo>
                  <a:lnTo>
                    <a:pt x="798" y="987"/>
                  </a:lnTo>
                  <a:lnTo>
                    <a:pt x="834" y="975"/>
                  </a:lnTo>
                  <a:lnTo>
                    <a:pt x="840" y="957"/>
                  </a:lnTo>
                  <a:lnTo>
                    <a:pt x="846" y="939"/>
                  </a:lnTo>
                  <a:lnTo>
                    <a:pt x="882" y="855"/>
                  </a:lnTo>
                  <a:lnTo>
                    <a:pt x="330" y="855"/>
                  </a:lnTo>
                  <a:lnTo>
                    <a:pt x="372" y="693"/>
                  </a:lnTo>
                  <a:lnTo>
                    <a:pt x="1608" y="693"/>
                  </a:lnTo>
                  <a:lnTo>
                    <a:pt x="1560" y="843"/>
                  </a:lnTo>
                  <a:lnTo>
                    <a:pt x="1014" y="843"/>
                  </a:lnTo>
                  <a:lnTo>
                    <a:pt x="948" y="1065"/>
                  </a:lnTo>
                  <a:lnTo>
                    <a:pt x="930" y="1080"/>
                  </a:lnTo>
                  <a:lnTo>
                    <a:pt x="900" y="1098"/>
                  </a:lnTo>
                  <a:lnTo>
                    <a:pt x="846" y="1107"/>
                  </a:lnTo>
                  <a:lnTo>
                    <a:pt x="816" y="1107"/>
                  </a:lnTo>
                  <a:lnTo>
                    <a:pt x="42" y="1107"/>
                  </a:lnTo>
                  <a:lnTo>
                    <a:pt x="18" y="1095"/>
                  </a:lnTo>
                  <a:lnTo>
                    <a:pt x="0" y="1065"/>
                  </a:lnTo>
                  <a:lnTo>
                    <a:pt x="0" y="1041"/>
                  </a:lnTo>
                  <a:lnTo>
                    <a:pt x="6" y="999"/>
                  </a:lnTo>
                  <a:lnTo>
                    <a:pt x="294" y="39"/>
                  </a:lnTo>
                  <a:lnTo>
                    <a:pt x="318" y="15"/>
                  </a:lnTo>
                  <a:lnTo>
                    <a:pt x="342" y="6"/>
                  </a:lnTo>
                  <a:cubicBezTo>
                    <a:pt x="361" y="0"/>
                    <a:pt x="384" y="3"/>
                    <a:pt x="393" y="3"/>
                  </a:cubicBezTo>
                  <a:lnTo>
                    <a:pt x="642" y="3"/>
                  </a:lnTo>
                  <a:lnTo>
                    <a:pt x="678" y="21"/>
                  </a:lnTo>
                  <a:lnTo>
                    <a:pt x="696" y="45"/>
                  </a:lnTo>
                  <a:lnTo>
                    <a:pt x="696" y="75"/>
                  </a:lnTo>
                  <a:lnTo>
                    <a:pt x="696" y="99"/>
                  </a:lnTo>
                  <a:lnTo>
                    <a:pt x="660" y="231"/>
                  </a:lnTo>
                  <a:lnTo>
                    <a:pt x="678" y="243"/>
                  </a:lnTo>
                  <a:lnTo>
                    <a:pt x="786" y="243"/>
                  </a:lnTo>
                  <a:lnTo>
                    <a:pt x="858" y="3"/>
                  </a:lnTo>
                  <a:lnTo>
                    <a:pt x="1002" y="3"/>
                  </a:lnTo>
                  <a:close/>
                </a:path>
              </a:pathLst>
            </a:cu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Arial" charset="0"/>
              </a:endParaRPr>
            </a:p>
          </p:txBody>
        </p:sp>
        <p:sp>
          <p:nvSpPr>
            <p:cNvPr id="73738" name="Oval 5"/>
            <p:cNvSpPr>
              <a:spLocks noChangeArrowheads="1"/>
            </p:cNvSpPr>
            <p:nvPr/>
          </p:nvSpPr>
          <p:spPr bwMode="auto">
            <a:xfrm>
              <a:off x="2832" y="2160"/>
              <a:ext cx="162" cy="162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Arial" charset="0"/>
              </a:endParaRPr>
            </a:p>
          </p:txBody>
        </p:sp>
      </p:grpSp>
      <p:sp>
        <p:nvSpPr>
          <p:cNvPr id="73730" name="Заголовок 20"/>
          <p:cNvSpPr>
            <a:spLocks noGrp="1"/>
          </p:cNvSpPr>
          <p:nvPr>
            <p:ph type="title" idx="4294967295"/>
          </p:nvPr>
        </p:nvSpPr>
        <p:spPr>
          <a:xfrm>
            <a:off x="214313" y="142875"/>
            <a:ext cx="8229600" cy="1143000"/>
          </a:xfrm>
          <a:noFill/>
        </p:spPr>
        <p:txBody>
          <a:bodyPr lIns="45720" rIns="45720"/>
          <a:lstStyle/>
          <a:p>
            <a:pPr eaLnBrk="1" hangingPunct="1"/>
            <a:r>
              <a:rPr lang="ru-RU" sz="3900" b="1" smtClean="0">
                <a:solidFill>
                  <a:srgbClr val="000000"/>
                </a:solidFill>
                <a:effectLst/>
                <a:latin typeface="Georgia" pitchFamily="18" charset="0"/>
              </a:rPr>
              <a:t>Эксплутационные условия</a:t>
            </a:r>
          </a:p>
        </p:txBody>
      </p:sp>
      <p:sp>
        <p:nvSpPr>
          <p:cNvPr id="73731" name="Rectangle 20"/>
          <p:cNvSpPr>
            <a:spLocks noChangeArrowheads="1"/>
          </p:cNvSpPr>
          <p:nvPr/>
        </p:nvSpPr>
        <p:spPr bwMode="auto">
          <a:xfrm>
            <a:off x="900113" y="1785938"/>
            <a:ext cx="3887787" cy="320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rgbClr val="3333FF"/>
                </a:solidFill>
                <a:latin typeface="Arial" charset="0"/>
              </a:rPr>
              <a:t>Высоковольтные батареи конденсаторов допускают работу при перенапряжениях в электрической сети (в соответствии с МЭК 60871-1):</a:t>
            </a:r>
          </a:p>
          <a:p>
            <a:endParaRPr lang="ru-RU" sz="1600" b="1">
              <a:solidFill>
                <a:srgbClr val="3333FF"/>
              </a:solidFill>
              <a:latin typeface="Arial" charset="0"/>
            </a:endParaRPr>
          </a:p>
          <a:p>
            <a:r>
              <a:rPr lang="ru-RU" sz="1200" b="1">
                <a:solidFill>
                  <a:srgbClr val="3333FF"/>
                </a:solidFill>
                <a:latin typeface="Arial" charset="0"/>
              </a:rPr>
              <a:t>&lt; 1,10 x Uном</a:t>
            </a:r>
          </a:p>
          <a:p>
            <a:endParaRPr lang="ru-RU" sz="1200" b="1">
              <a:solidFill>
                <a:srgbClr val="3333FF"/>
              </a:solidFill>
              <a:latin typeface="Arial" charset="0"/>
            </a:endParaRPr>
          </a:p>
          <a:p>
            <a:pPr>
              <a:buFontTx/>
              <a:buChar char="-"/>
            </a:pPr>
            <a:r>
              <a:rPr lang="ru-RU" sz="1200" b="1">
                <a:solidFill>
                  <a:srgbClr val="3333FF"/>
                </a:solidFill>
                <a:latin typeface="Arial" charset="0"/>
              </a:rPr>
              <a:t>1,10 ≤ Uном &lt; 1,15 - 12 час в течении 24 часов;</a:t>
            </a:r>
          </a:p>
          <a:p>
            <a:pPr>
              <a:buFontTx/>
              <a:buChar char="-"/>
            </a:pPr>
            <a:endParaRPr lang="ru-RU" sz="1200" b="1">
              <a:solidFill>
                <a:srgbClr val="3333FF"/>
              </a:solidFill>
              <a:latin typeface="Arial" charset="0"/>
            </a:endParaRPr>
          </a:p>
          <a:p>
            <a:r>
              <a:rPr lang="ru-RU" sz="1200" b="1">
                <a:solidFill>
                  <a:srgbClr val="3333FF"/>
                </a:solidFill>
                <a:latin typeface="Arial" charset="0"/>
              </a:rPr>
              <a:t>- 1,15 ≤ Uном &lt; 1,20 - 30 мин в течении 24 часов;</a:t>
            </a:r>
          </a:p>
          <a:p>
            <a:endParaRPr lang="ru-RU" sz="1200" b="1">
              <a:solidFill>
                <a:srgbClr val="3333FF"/>
              </a:solidFill>
              <a:latin typeface="Arial" charset="0"/>
            </a:endParaRPr>
          </a:p>
          <a:p>
            <a:r>
              <a:rPr lang="ru-RU" sz="1200" b="1">
                <a:solidFill>
                  <a:srgbClr val="3333FF"/>
                </a:solidFill>
                <a:latin typeface="Arial" charset="0"/>
              </a:rPr>
              <a:t>- 1,20 ≤ Uном &lt; 1,30 x Uном - 5 мин;</a:t>
            </a:r>
          </a:p>
          <a:p>
            <a:endParaRPr lang="ru-RU" sz="1200" b="1">
              <a:solidFill>
                <a:srgbClr val="3333FF"/>
              </a:solidFill>
              <a:latin typeface="Arial" charset="0"/>
            </a:endParaRPr>
          </a:p>
          <a:p>
            <a:r>
              <a:rPr lang="ru-RU" sz="1200" b="1">
                <a:solidFill>
                  <a:srgbClr val="3333FF"/>
                </a:solidFill>
                <a:latin typeface="Arial" charset="0"/>
              </a:rPr>
              <a:t>- 1,30 = Uном - 1 мин.</a:t>
            </a:r>
          </a:p>
        </p:txBody>
      </p:sp>
      <p:sp>
        <p:nvSpPr>
          <p:cNvPr id="73732" name="Rectangle 21"/>
          <p:cNvSpPr>
            <a:spLocks noChangeArrowheads="1"/>
          </p:cNvSpPr>
          <p:nvPr/>
        </p:nvSpPr>
        <p:spPr bwMode="auto">
          <a:xfrm>
            <a:off x="900113" y="1268413"/>
            <a:ext cx="35988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3333FF"/>
                </a:solidFill>
                <a:latin typeface="Arial" charset="0"/>
              </a:rPr>
              <a:t>Допустимые перенапряжения</a:t>
            </a:r>
          </a:p>
        </p:txBody>
      </p:sp>
      <p:sp>
        <p:nvSpPr>
          <p:cNvPr id="73733" name="Rectangle 22"/>
          <p:cNvSpPr>
            <a:spLocks noChangeArrowheads="1"/>
          </p:cNvSpPr>
          <p:nvPr/>
        </p:nvSpPr>
        <p:spPr bwMode="auto">
          <a:xfrm>
            <a:off x="4932363" y="1268413"/>
            <a:ext cx="3960812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rgbClr val="3333FF"/>
                </a:solidFill>
                <a:latin typeface="Arial" charset="0"/>
              </a:rPr>
              <a:t>Допустимые перегрузки по току нагрузки.</a:t>
            </a:r>
          </a:p>
          <a:p>
            <a:r>
              <a:rPr lang="ru-RU" sz="1400">
                <a:solidFill>
                  <a:srgbClr val="3333FF"/>
                </a:solidFill>
                <a:latin typeface="Arial" charset="0"/>
              </a:rPr>
              <a:t>Максимально допустимые условия по токовой перегрузке </a:t>
            </a:r>
            <a:r>
              <a:rPr lang="ru-RU" sz="1400" b="1">
                <a:solidFill>
                  <a:srgbClr val="3333FF"/>
                </a:solidFill>
                <a:latin typeface="Arial" charset="0"/>
              </a:rPr>
              <a:t>1,3 х Iном</a:t>
            </a:r>
            <a:r>
              <a:rPr lang="ru-RU" sz="1400">
                <a:solidFill>
                  <a:srgbClr val="3333FF"/>
                </a:solidFill>
                <a:latin typeface="Arial" charset="0"/>
              </a:rPr>
              <a:t> (в</a:t>
            </a:r>
          </a:p>
          <a:p>
            <a:r>
              <a:rPr lang="ru-RU" sz="1400">
                <a:solidFill>
                  <a:srgbClr val="3333FF"/>
                </a:solidFill>
                <a:latin typeface="Arial" charset="0"/>
              </a:rPr>
              <a:t>соответствии с МЭК 60871-1). </a:t>
            </a:r>
          </a:p>
          <a:p>
            <a:r>
              <a:rPr lang="ru-RU" sz="1400">
                <a:solidFill>
                  <a:srgbClr val="3333FF"/>
                </a:solidFill>
                <a:latin typeface="Arial" charset="0"/>
              </a:rPr>
              <a:t>Кратковременные  сверхтоки могут</a:t>
            </a:r>
          </a:p>
          <a:p>
            <a:r>
              <a:rPr lang="ru-RU" sz="1400">
                <a:solidFill>
                  <a:srgbClr val="3333FF"/>
                </a:solidFill>
                <a:latin typeface="Arial" charset="0"/>
              </a:rPr>
              <a:t>достигать значения </a:t>
            </a:r>
            <a:r>
              <a:rPr lang="ru-RU" sz="1400" b="1">
                <a:solidFill>
                  <a:srgbClr val="3333FF"/>
                </a:solidFill>
                <a:latin typeface="Arial" charset="0"/>
              </a:rPr>
              <a:t>1,5 х Iном </a:t>
            </a:r>
            <a:r>
              <a:rPr lang="ru-RU" sz="1400">
                <a:solidFill>
                  <a:srgbClr val="3333FF"/>
                </a:solidFill>
                <a:latin typeface="Arial" charset="0"/>
              </a:rPr>
              <a:t>не более 1 мин.</a:t>
            </a:r>
          </a:p>
        </p:txBody>
      </p:sp>
      <p:sp>
        <p:nvSpPr>
          <p:cNvPr id="73734" name="Rectangle 24"/>
          <p:cNvSpPr>
            <a:spLocks noChangeArrowheads="1"/>
          </p:cNvSpPr>
          <p:nvPr/>
        </p:nvSpPr>
        <p:spPr bwMode="auto">
          <a:xfrm>
            <a:off x="1547813" y="5876925"/>
            <a:ext cx="4681537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solidFill>
                  <a:srgbClr val="FF3300"/>
                </a:solidFill>
                <a:latin typeface="Arial" charset="0"/>
              </a:rPr>
              <a:t>Допустимый температурный диапазон</a:t>
            </a:r>
          </a:p>
          <a:p>
            <a:pPr>
              <a:buFontTx/>
              <a:buChar char="•"/>
            </a:pPr>
            <a:r>
              <a:rPr lang="ru-RU" sz="1400" b="1">
                <a:solidFill>
                  <a:srgbClr val="FF3300"/>
                </a:solidFill>
                <a:latin typeface="Arial" charset="0"/>
              </a:rPr>
              <a:t>включения конденсаторной батареи -40/+40 °С.</a:t>
            </a:r>
          </a:p>
          <a:p>
            <a:pPr>
              <a:buFontTx/>
              <a:buChar char="•"/>
            </a:pPr>
            <a:r>
              <a:rPr lang="ru-RU" sz="1400" b="1">
                <a:solidFill>
                  <a:srgbClr val="FF3300"/>
                </a:solidFill>
                <a:latin typeface="Arial" charset="0"/>
              </a:rPr>
              <a:t>эксплуатации конденсаторной батареи -60/+40 °С.</a:t>
            </a:r>
            <a:endParaRPr lang="ru-RU" sz="1400" b="1">
              <a:latin typeface="Arial" charset="0"/>
            </a:endParaRPr>
          </a:p>
        </p:txBody>
      </p:sp>
      <p:pic>
        <p:nvPicPr>
          <p:cNvPr id="73735" name="Picture 25" descr="C:\Documents and Settings\Романовский\Рабочий стол\для презентации\SDC1116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5" y="3357563"/>
            <a:ext cx="3702050" cy="210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3" name="Picture 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268413"/>
            <a:ext cx="1579562" cy="3887787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74754" name="Text Box 8"/>
          <p:cNvSpPr txBox="1">
            <a:spLocks noChangeArrowheads="1"/>
          </p:cNvSpPr>
          <p:nvPr/>
        </p:nvSpPr>
        <p:spPr bwMode="auto">
          <a:xfrm>
            <a:off x="1116013" y="260350"/>
            <a:ext cx="7848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1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>
                <a:solidFill>
                  <a:srgbClr val="000000"/>
                </a:solidFill>
              </a:rPr>
              <a:t>Преимущество применения БСК производства УККЗ </a:t>
            </a:r>
          </a:p>
        </p:txBody>
      </p:sp>
      <p:pic>
        <p:nvPicPr>
          <p:cNvPr id="74755" name="Picture 22" descr="C:\Documents and Settings\Романовский\Рабочий стол\для презентации\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4525" y="4797425"/>
            <a:ext cx="3030538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6" name="Text Box 10"/>
          <p:cNvSpPr txBox="1">
            <a:spLocks noChangeArrowheads="1"/>
          </p:cNvSpPr>
          <p:nvPr/>
        </p:nvSpPr>
        <p:spPr bwMode="auto">
          <a:xfrm>
            <a:off x="2411413" y="836613"/>
            <a:ext cx="6408737" cy="423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1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1700">
                <a:solidFill>
                  <a:srgbClr val="3333FF"/>
                </a:solidFill>
              </a:rPr>
              <a:t>Мы разрабатываем и выпускаем конденсаторы, адаптированные к особенностям наших сетей;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1700">
                <a:solidFill>
                  <a:srgbClr val="3333FF"/>
                </a:solidFill>
              </a:rPr>
              <a:t>Наличие внутренних предохранителей;</a:t>
            </a:r>
          </a:p>
          <a:p>
            <a:pPr marL="342900" indent="-342900" eaLnBrk="0" hangingPunct="0"/>
            <a:r>
              <a:rPr lang="ru-RU" sz="1700">
                <a:solidFill>
                  <a:srgbClr val="3333FF"/>
                </a:solidFill>
              </a:rPr>
              <a:t>3.</a:t>
            </a:r>
            <a:r>
              <a:rPr lang="ru-RU" sz="1700" i="1">
                <a:solidFill>
                  <a:srgbClr val="3333FF"/>
                </a:solidFill>
              </a:rPr>
              <a:t> </a:t>
            </a:r>
            <a:r>
              <a:rPr lang="ru-RU" sz="1700">
                <a:solidFill>
                  <a:srgbClr val="3333FF"/>
                </a:solidFill>
              </a:rPr>
              <a:t>Расширенные возможности использования  за счет гибкого диапазона по мощности;</a:t>
            </a:r>
            <a:r>
              <a:rPr lang="ru-RU" sz="1700" i="1">
                <a:solidFill>
                  <a:srgbClr val="3333FF"/>
                </a:solidFill>
              </a:rPr>
              <a:t> </a:t>
            </a:r>
          </a:p>
          <a:p>
            <a:pPr marL="342900" indent="-342900" eaLnBrk="0" hangingPunct="0"/>
            <a:r>
              <a:rPr lang="ru-RU" sz="1700">
                <a:solidFill>
                  <a:srgbClr val="3333FF"/>
                </a:solidFill>
              </a:rPr>
              <a:t>4. Возможность эксплуатации в особо загрязненных районах и высокогорье; </a:t>
            </a:r>
          </a:p>
          <a:p>
            <a:pPr marL="342900" indent="-342900" eaLnBrk="0" hangingPunct="0"/>
            <a:r>
              <a:rPr lang="ru-RU" sz="1700">
                <a:solidFill>
                  <a:srgbClr val="3333FF"/>
                </a:solidFill>
              </a:rPr>
              <a:t>5. Улучшенная конструкция и технология изготовления</a:t>
            </a:r>
          </a:p>
          <a:p>
            <a:pPr marL="342900" indent="-342900" eaLnBrk="0" hangingPunct="0"/>
            <a:r>
              <a:rPr lang="ru-RU" sz="1700">
                <a:solidFill>
                  <a:srgbClr val="3333FF"/>
                </a:solidFill>
              </a:rPr>
              <a:t>    каркас – горячее цинкование, комплектующие изделия от лучших мировых производителей;</a:t>
            </a:r>
            <a:endParaRPr lang="en-US" sz="1700">
              <a:solidFill>
                <a:srgbClr val="3333FF"/>
              </a:solidFill>
            </a:endParaRPr>
          </a:p>
          <a:p>
            <a:pPr marL="342900" indent="-342900">
              <a:spcBef>
                <a:spcPct val="50000"/>
              </a:spcBef>
            </a:pPr>
            <a:r>
              <a:rPr lang="ru-RU" sz="1700">
                <a:solidFill>
                  <a:srgbClr val="3333FF"/>
                </a:solidFill>
              </a:rPr>
              <a:t>6. Соединения обработаны электропроводной смазкой, улучшающей контакт.</a:t>
            </a:r>
          </a:p>
          <a:p>
            <a:pPr marL="342900" indent="-342900">
              <a:spcBef>
                <a:spcPct val="50000"/>
              </a:spcBef>
            </a:pPr>
            <a:r>
              <a:rPr lang="ru-RU" sz="1700">
                <a:solidFill>
                  <a:srgbClr val="3333FF"/>
                </a:solidFill>
              </a:rPr>
              <a:t>7. Это географическое расположение нашего завода.</a:t>
            </a:r>
          </a:p>
          <a:p>
            <a:pPr marL="342900" indent="-342900">
              <a:spcBef>
                <a:spcPct val="50000"/>
              </a:spcBef>
            </a:pPr>
            <a:endParaRPr lang="ru-RU" sz="1700">
              <a:solidFill>
                <a:srgbClr val="3333FF"/>
              </a:solidFill>
            </a:endParaRPr>
          </a:p>
        </p:txBody>
      </p:sp>
      <p:pic>
        <p:nvPicPr>
          <p:cNvPr id="74757" name="Picture 26" descr="C:\Documents and Settings\Романовский\Рабочий стол\SDC1296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421313"/>
            <a:ext cx="2428875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58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11413" y="4652963"/>
            <a:ext cx="3240087" cy="220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777" name="Group 8"/>
          <p:cNvGrpSpPr>
            <a:grpSpLocks/>
          </p:cNvGrpSpPr>
          <p:nvPr/>
        </p:nvGrpSpPr>
        <p:grpSpPr bwMode="auto">
          <a:xfrm>
            <a:off x="7308850" y="6092825"/>
            <a:ext cx="860425" cy="576263"/>
            <a:chOff x="1812" y="1446"/>
            <a:chExt cx="2178" cy="1602"/>
          </a:xfrm>
        </p:grpSpPr>
        <p:sp>
          <p:nvSpPr>
            <p:cNvPr id="75785" name="Freeform 9"/>
            <p:cNvSpPr>
              <a:spLocks/>
            </p:cNvSpPr>
            <p:nvPr/>
          </p:nvSpPr>
          <p:spPr bwMode="auto">
            <a:xfrm>
              <a:off x="2430" y="1446"/>
              <a:ext cx="1560" cy="1086"/>
            </a:xfrm>
            <a:custGeom>
              <a:avLst/>
              <a:gdLst>
                <a:gd name="T0" fmla="*/ 564 w 1560"/>
                <a:gd name="T1" fmla="*/ 246 h 1086"/>
                <a:gd name="T2" fmla="*/ 42 w 1560"/>
                <a:gd name="T3" fmla="*/ 246 h 1086"/>
                <a:gd name="T4" fmla="*/ 0 w 1560"/>
                <a:gd name="T5" fmla="*/ 414 h 1086"/>
                <a:gd name="T6" fmla="*/ 1206 w 1560"/>
                <a:gd name="T7" fmla="*/ 414 h 1086"/>
                <a:gd name="T8" fmla="*/ 1254 w 1560"/>
                <a:gd name="T9" fmla="*/ 252 h 1086"/>
                <a:gd name="T10" fmla="*/ 714 w 1560"/>
                <a:gd name="T11" fmla="*/ 246 h 1086"/>
                <a:gd name="T12" fmla="*/ 729 w 1560"/>
                <a:gd name="T13" fmla="*/ 168 h 1086"/>
                <a:gd name="T14" fmla="*/ 741 w 1560"/>
                <a:gd name="T15" fmla="*/ 138 h 1086"/>
                <a:gd name="T16" fmla="*/ 1398 w 1560"/>
                <a:gd name="T17" fmla="*/ 138 h 1086"/>
                <a:gd name="T18" fmla="*/ 1164 w 1560"/>
                <a:gd name="T19" fmla="*/ 972 h 1086"/>
                <a:gd name="T20" fmla="*/ 978 w 1560"/>
                <a:gd name="T21" fmla="*/ 972 h 1086"/>
                <a:gd name="T22" fmla="*/ 1020 w 1560"/>
                <a:gd name="T23" fmla="*/ 822 h 1086"/>
                <a:gd name="T24" fmla="*/ 1014 w 1560"/>
                <a:gd name="T25" fmla="*/ 798 h 1086"/>
                <a:gd name="T26" fmla="*/ 1008 w 1560"/>
                <a:gd name="T27" fmla="*/ 780 h 1086"/>
                <a:gd name="T28" fmla="*/ 990 w 1560"/>
                <a:gd name="T29" fmla="*/ 762 h 1086"/>
                <a:gd name="T30" fmla="*/ 1020 w 1560"/>
                <a:gd name="T31" fmla="*/ 750 h 1086"/>
                <a:gd name="T32" fmla="*/ 1044 w 1560"/>
                <a:gd name="T33" fmla="*/ 726 h 1086"/>
                <a:gd name="T34" fmla="*/ 1086 w 1560"/>
                <a:gd name="T35" fmla="*/ 594 h 1086"/>
                <a:gd name="T36" fmla="*/ 1104 w 1560"/>
                <a:gd name="T37" fmla="*/ 576 h 1086"/>
                <a:gd name="T38" fmla="*/ 1158 w 1560"/>
                <a:gd name="T39" fmla="*/ 576 h 1086"/>
                <a:gd name="T40" fmla="*/ 1194 w 1560"/>
                <a:gd name="T41" fmla="*/ 486 h 1086"/>
                <a:gd name="T42" fmla="*/ 1020 w 1560"/>
                <a:gd name="T43" fmla="*/ 486 h 1086"/>
                <a:gd name="T44" fmla="*/ 990 w 1560"/>
                <a:gd name="T45" fmla="*/ 498 h 1086"/>
                <a:gd name="T46" fmla="*/ 972 w 1560"/>
                <a:gd name="T47" fmla="*/ 510 h 1086"/>
                <a:gd name="T48" fmla="*/ 954 w 1560"/>
                <a:gd name="T49" fmla="*/ 534 h 1086"/>
                <a:gd name="T50" fmla="*/ 930 w 1560"/>
                <a:gd name="T51" fmla="*/ 648 h 1086"/>
                <a:gd name="T52" fmla="*/ 912 w 1560"/>
                <a:gd name="T53" fmla="*/ 672 h 1086"/>
                <a:gd name="T54" fmla="*/ 888 w 1560"/>
                <a:gd name="T55" fmla="*/ 696 h 1086"/>
                <a:gd name="T56" fmla="*/ 858 w 1560"/>
                <a:gd name="T57" fmla="*/ 702 h 1086"/>
                <a:gd name="T58" fmla="*/ 816 w 1560"/>
                <a:gd name="T59" fmla="*/ 702 h 1086"/>
                <a:gd name="T60" fmla="*/ 876 w 1560"/>
                <a:gd name="T61" fmla="*/ 486 h 1086"/>
                <a:gd name="T62" fmla="*/ 726 w 1560"/>
                <a:gd name="T63" fmla="*/ 486 h 1086"/>
                <a:gd name="T64" fmla="*/ 558 w 1560"/>
                <a:gd name="T65" fmla="*/ 1086 h 1086"/>
                <a:gd name="T66" fmla="*/ 708 w 1560"/>
                <a:gd name="T67" fmla="*/ 1086 h 1086"/>
                <a:gd name="T68" fmla="*/ 792 w 1560"/>
                <a:gd name="T69" fmla="*/ 798 h 1086"/>
                <a:gd name="T70" fmla="*/ 870 w 1560"/>
                <a:gd name="T71" fmla="*/ 798 h 1086"/>
                <a:gd name="T72" fmla="*/ 882 w 1560"/>
                <a:gd name="T73" fmla="*/ 816 h 1086"/>
                <a:gd name="T74" fmla="*/ 876 w 1560"/>
                <a:gd name="T75" fmla="*/ 840 h 1086"/>
                <a:gd name="T76" fmla="*/ 834 w 1560"/>
                <a:gd name="T77" fmla="*/ 996 h 1086"/>
                <a:gd name="T78" fmla="*/ 840 w 1560"/>
                <a:gd name="T79" fmla="*/ 1020 h 1086"/>
                <a:gd name="T80" fmla="*/ 852 w 1560"/>
                <a:gd name="T81" fmla="*/ 1050 h 1086"/>
                <a:gd name="T82" fmla="*/ 870 w 1560"/>
                <a:gd name="T83" fmla="*/ 1062 h 1086"/>
                <a:gd name="T84" fmla="*/ 894 w 1560"/>
                <a:gd name="T85" fmla="*/ 1080 h 1086"/>
                <a:gd name="T86" fmla="*/ 1212 w 1560"/>
                <a:gd name="T87" fmla="*/ 1080 h 1086"/>
                <a:gd name="T88" fmla="*/ 1254 w 1560"/>
                <a:gd name="T89" fmla="*/ 1062 h 1086"/>
                <a:gd name="T90" fmla="*/ 1290 w 1560"/>
                <a:gd name="T91" fmla="*/ 1032 h 1086"/>
                <a:gd name="T92" fmla="*/ 1302 w 1560"/>
                <a:gd name="T93" fmla="*/ 1008 h 1086"/>
                <a:gd name="T94" fmla="*/ 1560 w 1560"/>
                <a:gd name="T95" fmla="*/ 84 h 1086"/>
                <a:gd name="T96" fmla="*/ 1548 w 1560"/>
                <a:gd name="T97" fmla="*/ 42 h 1086"/>
                <a:gd name="T98" fmla="*/ 1524 w 1560"/>
                <a:gd name="T99" fmla="*/ 18 h 1086"/>
                <a:gd name="T100" fmla="*/ 1500 w 1560"/>
                <a:gd name="T101" fmla="*/ 0 h 1086"/>
                <a:gd name="T102" fmla="*/ 696 w 1560"/>
                <a:gd name="T103" fmla="*/ 0 h 1086"/>
                <a:gd name="T104" fmla="*/ 660 w 1560"/>
                <a:gd name="T105" fmla="*/ 18 h 1086"/>
                <a:gd name="T106" fmla="*/ 636 w 1560"/>
                <a:gd name="T107" fmla="*/ 42 h 1086"/>
                <a:gd name="T108" fmla="*/ 615 w 1560"/>
                <a:gd name="T109" fmla="*/ 69 h 1086"/>
                <a:gd name="T110" fmla="*/ 606 w 1560"/>
                <a:gd name="T111" fmla="*/ 90 h 1086"/>
                <a:gd name="T112" fmla="*/ 564 w 1560"/>
                <a:gd name="T113" fmla="*/ 246 h 108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560"/>
                <a:gd name="T172" fmla="*/ 0 h 1086"/>
                <a:gd name="T173" fmla="*/ 1560 w 1560"/>
                <a:gd name="T174" fmla="*/ 1086 h 108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560" h="1086">
                  <a:moveTo>
                    <a:pt x="564" y="246"/>
                  </a:moveTo>
                  <a:lnTo>
                    <a:pt x="42" y="246"/>
                  </a:lnTo>
                  <a:lnTo>
                    <a:pt x="0" y="414"/>
                  </a:lnTo>
                  <a:lnTo>
                    <a:pt x="1206" y="414"/>
                  </a:lnTo>
                  <a:lnTo>
                    <a:pt x="1254" y="252"/>
                  </a:lnTo>
                  <a:lnTo>
                    <a:pt x="714" y="246"/>
                  </a:lnTo>
                  <a:lnTo>
                    <a:pt x="729" y="168"/>
                  </a:lnTo>
                  <a:lnTo>
                    <a:pt x="741" y="138"/>
                  </a:lnTo>
                  <a:lnTo>
                    <a:pt x="1398" y="138"/>
                  </a:lnTo>
                  <a:lnTo>
                    <a:pt x="1164" y="972"/>
                  </a:lnTo>
                  <a:lnTo>
                    <a:pt x="978" y="972"/>
                  </a:lnTo>
                  <a:lnTo>
                    <a:pt x="1020" y="822"/>
                  </a:lnTo>
                  <a:lnTo>
                    <a:pt x="1014" y="798"/>
                  </a:lnTo>
                  <a:lnTo>
                    <a:pt x="1008" y="780"/>
                  </a:lnTo>
                  <a:lnTo>
                    <a:pt x="990" y="762"/>
                  </a:lnTo>
                  <a:lnTo>
                    <a:pt x="1020" y="750"/>
                  </a:lnTo>
                  <a:lnTo>
                    <a:pt x="1044" y="726"/>
                  </a:lnTo>
                  <a:lnTo>
                    <a:pt x="1086" y="594"/>
                  </a:lnTo>
                  <a:lnTo>
                    <a:pt x="1104" y="576"/>
                  </a:lnTo>
                  <a:lnTo>
                    <a:pt x="1158" y="576"/>
                  </a:lnTo>
                  <a:lnTo>
                    <a:pt x="1194" y="486"/>
                  </a:lnTo>
                  <a:lnTo>
                    <a:pt x="1020" y="486"/>
                  </a:lnTo>
                  <a:lnTo>
                    <a:pt x="990" y="498"/>
                  </a:lnTo>
                  <a:lnTo>
                    <a:pt x="972" y="510"/>
                  </a:lnTo>
                  <a:lnTo>
                    <a:pt x="954" y="534"/>
                  </a:lnTo>
                  <a:lnTo>
                    <a:pt x="930" y="648"/>
                  </a:lnTo>
                  <a:lnTo>
                    <a:pt x="912" y="672"/>
                  </a:lnTo>
                  <a:lnTo>
                    <a:pt x="888" y="696"/>
                  </a:lnTo>
                  <a:lnTo>
                    <a:pt x="858" y="702"/>
                  </a:lnTo>
                  <a:lnTo>
                    <a:pt x="816" y="702"/>
                  </a:lnTo>
                  <a:lnTo>
                    <a:pt x="876" y="486"/>
                  </a:lnTo>
                  <a:lnTo>
                    <a:pt x="726" y="486"/>
                  </a:lnTo>
                  <a:lnTo>
                    <a:pt x="558" y="1086"/>
                  </a:lnTo>
                  <a:lnTo>
                    <a:pt x="708" y="1086"/>
                  </a:lnTo>
                  <a:lnTo>
                    <a:pt x="792" y="798"/>
                  </a:lnTo>
                  <a:lnTo>
                    <a:pt x="870" y="798"/>
                  </a:lnTo>
                  <a:lnTo>
                    <a:pt x="882" y="816"/>
                  </a:lnTo>
                  <a:lnTo>
                    <a:pt x="876" y="840"/>
                  </a:lnTo>
                  <a:lnTo>
                    <a:pt x="834" y="996"/>
                  </a:lnTo>
                  <a:lnTo>
                    <a:pt x="840" y="1020"/>
                  </a:lnTo>
                  <a:lnTo>
                    <a:pt x="852" y="1050"/>
                  </a:lnTo>
                  <a:lnTo>
                    <a:pt x="870" y="1062"/>
                  </a:lnTo>
                  <a:lnTo>
                    <a:pt x="894" y="1080"/>
                  </a:lnTo>
                  <a:lnTo>
                    <a:pt x="1212" y="1080"/>
                  </a:lnTo>
                  <a:lnTo>
                    <a:pt x="1254" y="1062"/>
                  </a:lnTo>
                  <a:lnTo>
                    <a:pt x="1290" y="1032"/>
                  </a:lnTo>
                  <a:lnTo>
                    <a:pt x="1302" y="1008"/>
                  </a:lnTo>
                  <a:lnTo>
                    <a:pt x="1560" y="84"/>
                  </a:lnTo>
                  <a:lnTo>
                    <a:pt x="1548" y="42"/>
                  </a:lnTo>
                  <a:lnTo>
                    <a:pt x="1524" y="18"/>
                  </a:lnTo>
                  <a:lnTo>
                    <a:pt x="1500" y="0"/>
                  </a:lnTo>
                  <a:lnTo>
                    <a:pt x="696" y="0"/>
                  </a:lnTo>
                  <a:lnTo>
                    <a:pt x="660" y="18"/>
                  </a:lnTo>
                  <a:lnTo>
                    <a:pt x="636" y="42"/>
                  </a:lnTo>
                  <a:lnTo>
                    <a:pt x="615" y="69"/>
                  </a:lnTo>
                  <a:lnTo>
                    <a:pt x="606" y="90"/>
                  </a:lnTo>
                  <a:lnTo>
                    <a:pt x="564" y="246"/>
                  </a:lnTo>
                  <a:close/>
                </a:path>
              </a:pathLst>
            </a:cu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Arial" charset="0"/>
              </a:endParaRPr>
            </a:p>
          </p:txBody>
        </p:sp>
        <p:sp>
          <p:nvSpPr>
            <p:cNvPr id="75786" name="Freeform 10"/>
            <p:cNvSpPr>
              <a:spLocks/>
            </p:cNvSpPr>
            <p:nvPr/>
          </p:nvSpPr>
          <p:spPr bwMode="auto">
            <a:xfrm>
              <a:off x="1812" y="1941"/>
              <a:ext cx="1608" cy="1107"/>
            </a:xfrm>
            <a:custGeom>
              <a:avLst/>
              <a:gdLst>
                <a:gd name="T0" fmla="*/ 1002 w 1608"/>
                <a:gd name="T1" fmla="*/ 3 h 1107"/>
                <a:gd name="T2" fmla="*/ 846 w 1608"/>
                <a:gd name="T3" fmla="*/ 561 h 1107"/>
                <a:gd name="T4" fmla="*/ 810 w 1608"/>
                <a:gd name="T5" fmla="*/ 585 h 1107"/>
                <a:gd name="T6" fmla="*/ 780 w 1608"/>
                <a:gd name="T7" fmla="*/ 591 h 1107"/>
                <a:gd name="T8" fmla="*/ 744 w 1608"/>
                <a:gd name="T9" fmla="*/ 597 h 1107"/>
                <a:gd name="T10" fmla="*/ 528 w 1608"/>
                <a:gd name="T11" fmla="*/ 597 h 1107"/>
                <a:gd name="T12" fmla="*/ 486 w 1608"/>
                <a:gd name="T13" fmla="*/ 585 h 1107"/>
                <a:gd name="T14" fmla="*/ 456 w 1608"/>
                <a:gd name="T15" fmla="*/ 567 h 1107"/>
                <a:gd name="T16" fmla="*/ 444 w 1608"/>
                <a:gd name="T17" fmla="*/ 543 h 1107"/>
                <a:gd name="T18" fmla="*/ 438 w 1608"/>
                <a:gd name="T19" fmla="*/ 519 h 1107"/>
                <a:gd name="T20" fmla="*/ 468 w 1608"/>
                <a:gd name="T21" fmla="*/ 405 h 1107"/>
                <a:gd name="T22" fmla="*/ 606 w 1608"/>
                <a:gd name="T23" fmla="*/ 405 h 1107"/>
                <a:gd name="T24" fmla="*/ 588 w 1608"/>
                <a:gd name="T25" fmla="*/ 477 h 1107"/>
                <a:gd name="T26" fmla="*/ 600 w 1608"/>
                <a:gd name="T27" fmla="*/ 501 h 1107"/>
                <a:gd name="T28" fmla="*/ 666 w 1608"/>
                <a:gd name="T29" fmla="*/ 501 h 1107"/>
                <a:gd name="T30" fmla="*/ 696 w 1608"/>
                <a:gd name="T31" fmla="*/ 495 h 1107"/>
                <a:gd name="T32" fmla="*/ 720 w 1608"/>
                <a:gd name="T33" fmla="*/ 471 h 1107"/>
                <a:gd name="T34" fmla="*/ 756 w 1608"/>
                <a:gd name="T35" fmla="*/ 333 h 1107"/>
                <a:gd name="T36" fmla="*/ 552 w 1608"/>
                <a:gd name="T37" fmla="*/ 333 h 1107"/>
                <a:gd name="T38" fmla="*/ 522 w 1608"/>
                <a:gd name="T39" fmla="*/ 297 h 1107"/>
                <a:gd name="T40" fmla="*/ 516 w 1608"/>
                <a:gd name="T41" fmla="*/ 273 h 1107"/>
                <a:gd name="T42" fmla="*/ 516 w 1608"/>
                <a:gd name="T43" fmla="*/ 249 h 1107"/>
                <a:gd name="T44" fmla="*/ 552 w 1608"/>
                <a:gd name="T45" fmla="*/ 105 h 1107"/>
                <a:gd name="T46" fmla="*/ 450 w 1608"/>
                <a:gd name="T47" fmla="*/ 105 h 1107"/>
                <a:gd name="T48" fmla="*/ 426 w 1608"/>
                <a:gd name="T49" fmla="*/ 111 h 1107"/>
                <a:gd name="T50" fmla="*/ 408 w 1608"/>
                <a:gd name="T51" fmla="*/ 147 h 1107"/>
                <a:gd name="T52" fmla="*/ 174 w 1608"/>
                <a:gd name="T53" fmla="*/ 933 h 1107"/>
                <a:gd name="T54" fmla="*/ 168 w 1608"/>
                <a:gd name="T55" fmla="*/ 963 h 1107"/>
                <a:gd name="T56" fmla="*/ 186 w 1608"/>
                <a:gd name="T57" fmla="*/ 981 h 1107"/>
                <a:gd name="T58" fmla="*/ 798 w 1608"/>
                <a:gd name="T59" fmla="*/ 987 h 1107"/>
                <a:gd name="T60" fmla="*/ 834 w 1608"/>
                <a:gd name="T61" fmla="*/ 975 h 1107"/>
                <a:gd name="T62" fmla="*/ 840 w 1608"/>
                <a:gd name="T63" fmla="*/ 957 h 1107"/>
                <a:gd name="T64" fmla="*/ 846 w 1608"/>
                <a:gd name="T65" fmla="*/ 939 h 1107"/>
                <a:gd name="T66" fmla="*/ 882 w 1608"/>
                <a:gd name="T67" fmla="*/ 855 h 1107"/>
                <a:gd name="T68" fmla="*/ 330 w 1608"/>
                <a:gd name="T69" fmla="*/ 855 h 1107"/>
                <a:gd name="T70" fmla="*/ 372 w 1608"/>
                <a:gd name="T71" fmla="*/ 693 h 1107"/>
                <a:gd name="T72" fmla="*/ 1608 w 1608"/>
                <a:gd name="T73" fmla="*/ 693 h 1107"/>
                <a:gd name="T74" fmla="*/ 1560 w 1608"/>
                <a:gd name="T75" fmla="*/ 843 h 1107"/>
                <a:gd name="T76" fmla="*/ 1014 w 1608"/>
                <a:gd name="T77" fmla="*/ 843 h 1107"/>
                <a:gd name="T78" fmla="*/ 948 w 1608"/>
                <a:gd name="T79" fmla="*/ 1065 h 1107"/>
                <a:gd name="T80" fmla="*/ 930 w 1608"/>
                <a:gd name="T81" fmla="*/ 1080 h 1107"/>
                <a:gd name="T82" fmla="*/ 900 w 1608"/>
                <a:gd name="T83" fmla="*/ 1098 h 1107"/>
                <a:gd name="T84" fmla="*/ 846 w 1608"/>
                <a:gd name="T85" fmla="*/ 1107 h 1107"/>
                <a:gd name="T86" fmla="*/ 816 w 1608"/>
                <a:gd name="T87" fmla="*/ 1107 h 1107"/>
                <a:gd name="T88" fmla="*/ 42 w 1608"/>
                <a:gd name="T89" fmla="*/ 1107 h 1107"/>
                <a:gd name="T90" fmla="*/ 18 w 1608"/>
                <a:gd name="T91" fmla="*/ 1095 h 1107"/>
                <a:gd name="T92" fmla="*/ 0 w 1608"/>
                <a:gd name="T93" fmla="*/ 1065 h 1107"/>
                <a:gd name="T94" fmla="*/ 0 w 1608"/>
                <a:gd name="T95" fmla="*/ 1041 h 1107"/>
                <a:gd name="T96" fmla="*/ 6 w 1608"/>
                <a:gd name="T97" fmla="*/ 999 h 1107"/>
                <a:gd name="T98" fmla="*/ 294 w 1608"/>
                <a:gd name="T99" fmla="*/ 39 h 1107"/>
                <a:gd name="T100" fmla="*/ 318 w 1608"/>
                <a:gd name="T101" fmla="*/ 15 h 1107"/>
                <a:gd name="T102" fmla="*/ 342 w 1608"/>
                <a:gd name="T103" fmla="*/ 6 h 1107"/>
                <a:gd name="T104" fmla="*/ 393 w 1608"/>
                <a:gd name="T105" fmla="*/ 3 h 1107"/>
                <a:gd name="T106" fmla="*/ 642 w 1608"/>
                <a:gd name="T107" fmla="*/ 3 h 1107"/>
                <a:gd name="T108" fmla="*/ 678 w 1608"/>
                <a:gd name="T109" fmla="*/ 21 h 1107"/>
                <a:gd name="T110" fmla="*/ 696 w 1608"/>
                <a:gd name="T111" fmla="*/ 45 h 1107"/>
                <a:gd name="T112" fmla="*/ 696 w 1608"/>
                <a:gd name="T113" fmla="*/ 75 h 1107"/>
                <a:gd name="T114" fmla="*/ 696 w 1608"/>
                <a:gd name="T115" fmla="*/ 99 h 1107"/>
                <a:gd name="T116" fmla="*/ 660 w 1608"/>
                <a:gd name="T117" fmla="*/ 231 h 1107"/>
                <a:gd name="T118" fmla="*/ 678 w 1608"/>
                <a:gd name="T119" fmla="*/ 243 h 1107"/>
                <a:gd name="T120" fmla="*/ 786 w 1608"/>
                <a:gd name="T121" fmla="*/ 243 h 1107"/>
                <a:gd name="T122" fmla="*/ 858 w 1608"/>
                <a:gd name="T123" fmla="*/ 3 h 1107"/>
                <a:gd name="T124" fmla="*/ 1002 w 1608"/>
                <a:gd name="T125" fmla="*/ 3 h 110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608"/>
                <a:gd name="T190" fmla="*/ 0 h 1107"/>
                <a:gd name="T191" fmla="*/ 1608 w 1608"/>
                <a:gd name="T192" fmla="*/ 1107 h 110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608" h="1107">
                  <a:moveTo>
                    <a:pt x="1002" y="3"/>
                  </a:moveTo>
                  <a:lnTo>
                    <a:pt x="846" y="561"/>
                  </a:lnTo>
                  <a:lnTo>
                    <a:pt x="810" y="585"/>
                  </a:lnTo>
                  <a:lnTo>
                    <a:pt x="780" y="591"/>
                  </a:lnTo>
                  <a:lnTo>
                    <a:pt x="744" y="597"/>
                  </a:lnTo>
                  <a:lnTo>
                    <a:pt x="528" y="597"/>
                  </a:lnTo>
                  <a:lnTo>
                    <a:pt x="486" y="585"/>
                  </a:lnTo>
                  <a:lnTo>
                    <a:pt x="456" y="567"/>
                  </a:lnTo>
                  <a:lnTo>
                    <a:pt x="444" y="543"/>
                  </a:lnTo>
                  <a:lnTo>
                    <a:pt x="438" y="519"/>
                  </a:lnTo>
                  <a:lnTo>
                    <a:pt x="468" y="405"/>
                  </a:lnTo>
                  <a:lnTo>
                    <a:pt x="606" y="405"/>
                  </a:lnTo>
                  <a:lnTo>
                    <a:pt x="588" y="477"/>
                  </a:lnTo>
                  <a:lnTo>
                    <a:pt x="600" y="501"/>
                  </a:lnTo>
                  <a:lnTo>
                    <a:pt x="666" y="501"/>
                  </a:lnTo>
                  <a:lnTo>
                    <a:pt x="696" y="495"/>
                  </a:lnTo>
                  <a:lnTo>
                    <a:pt x="720" y="471"/>
                  </a:lnTo>
                  <a:lnTo>
                    <a:pt x="756" y="333"/>
                  </a:lnTo>
                  <a:lnTo>
                    <a:pt x="552" y="333"/>
                  </a:lnTo>
                  <a:lnTo>
                    <a:pt x="522" y="297"/>
                  </a:lnTo>
                  <a:lnTo>
                    <a:pt x="516" y="273"/>
                  </a:lnTo>
                  <a:lnTo>
                    <a:pt x="516" y="249"/>
                  </a:lnTo>
                  <a:lnTo>
                    <a:pt x="552" y="105"/>
                  </a:lnTo>
                  <a:lnTo>
                    <a:pt x="450" y="105"/>
                  </a:lnTo>
                  <a:lnTo>
                    <a:pt x="426" y="111"/>
                  </a:lnTo>
                  <a:lnTo>
                    <a:pt x="408" y="147"/>
                  </a:lnTo>
                  <a:lnTo>
                    <a:pt x="174" y="933"/>
                  </a:lnTo>
                  <a:lnTo>
                    <a:pt x="168" y="963"/>
                  </a:lnTo>
                  <a:lnTo>
                    <a:pt x="186" y="981"/>
                  </a:lnTo>
                  <a:lnTo>
                    <a:pt x="798" y="987"/>
                  </a:lnTo>
                  <a:lnTo>
                    <a:pt x="834" y="975"/>
                  </a:lnTo>
                  <a:lnTo>
                    <a:pt x="840" y="957"/>
                  </a:lnTo>
                  <a:lnTo>
                    <a:pt x="846" y="939"/>
                  </a:lnTo>
                  <a:lnTo>
                    <a:pt x="882" y="855"/>
                  </a:lnTo>
                  <a:lnTo>
                    <a:pt x="330" y="855"/>
                  </a:lnTo>
                  <a:lnTo>
                    <a:pt x="372" y="693"/>
                  </a:lnTo>
                  <a:lnTo>
                    <a:pt x="1608" y="693"/>
                  </a:lnTo>
                  <a:lnTo>
                    <a:pt x="1560" y="843"/>
                  </a:lnTo>
                  <a:lnTo>
                    <a:pt x="1014" y="843"/>
                  </a:lnTo>
                  <a:lnTo>
                    <a:pt x="948" y="1065"/>
                  </a:lnTo>
                  <a:lnTo>
                    <a:pt x="930" y="1080"/>
                  </a:lnTo>
                  <a:lnTo>
                    <a:pt x="900" y="1098"/>
                  </a:lnTo>
                  <a:lnTo>
                    <a:pt x="846" y="1107"/>
                  </a:lnTo>
                  <a:lnTo>
                    <a:pt x="816" y="1107"/>
                  </a:lnTo>
                  <a:lnTo>
                    <a:pt x="42" y="1107"/>
                  </a:lnTo>
                  <a:lnTo>
                    <a:pt x="18" y="1095"/>
                  </a:lnTo>
                  <a:lnTo>
                    <a:pt x="0" y="1065"/>
                  </a:lnTo>
                  <a:lnTo>
                    <a:pt x="0" y="1041"/>
                  </a:lnTo>
                  <a:lnTo>
                    <a:pt x="6" y="999"/>
                  </a:lnTo>
                  <a:lnTo>
                    <a:pt x="294" y="39"/>
                  </a:lnTo>
                  <a:lnTo>
                    <a:pt x="318" y="15"/>
                  </a:lnTo>
                  <a:lnTo>
                    <a:pt x="342" y="6"/>
                  </a:lnTo>
                  <a:cubicBezTo>
                    <a:pt x="361" y="0"/>
                    <a:pt x="384" y="3"/>
                    <a:pt x="393" y="3"/>
                  </a:cubicBezTo>
                  <a:lnTo>
                    <a:pt x="642" y="3"/>
                  </a:lnTo>
                  <a:lnTo>
                    <a:pt x="678" y="21"/>
                  </a:lnTo>
                  <a:lnTo>
                    <a:pt x="696" y="45"/>
                  </a:lnTo>
                  <a:lnTo>
                    <a:pt x="696" y="75"/>
                  </a:lnTo>
                  <a:lnTo>
                    <a:pt x="696" y="99"/>
                  </a:lnTo>
                  <a:lnTo>
                    <a:pt x="660" y="231"/>
                  </a:lnTo>
                  <a:lnTo>
                    <a:pt x="678" y="243"/>
                  </a:lnTo>
                  <a:lnTo>
                    <a:pt x="786" y="243"/>
                  </a:lnTo>
                  <a:lnTo>
                    <a:pt x="858" y="3"/>
                  </a:lnTo>
                  <a:lnTo>
                    <a:pt x="1002" y="3"/>
                  </a:lnTo>
                  <a:close/>
                </a:path>
              </a:pathLst>
            </a:cu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Arial" charset="0"/>
              </a:endParaRPr>
            </a:p>
          </p:txBody>
        </p:sp>
        <p:sp>
          <p:nvSpPr>
            <p:cNvPr id="75787" name="Oval 11"/>
            <p:cNvSpPr>
              <a:spLocks noChangeArrowheads="1"/>
            </p:cNvSpPr>
            <p:nvPr/>
          </p:nvSpPr>
          <p:spPr bwMode="auto">
            <a:xfrm>
              <a:off x="2832" y="2160"/>
              <a:ext cx="162" cy="162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Arial" charset="0"/>
              </a:endParaRPr>
            </a:p>
          </p:txBody>
        </p:sp>
      </p:grpSp>
      <p:sp>
        <p:nvSpPr>
          <p:cNvPr id="75778" name="Rectangle 25"/>
          <p:cNvSpPr txBox="1">
            <a:spLocks noChangeArrowheads="1"/>
          </p:cNvSpPr>
          <p:nvPr/>
        </p:nvSpPr>
        <p:spPr bwMode="auto">
          <a:xfrm>
            <a:off x="5572125" y="4143375"/>
            <a:ext cx="35718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ru-RU" sz="1600"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ru-RU" sz="2000">
                <a:latin typeface="Georgia" pitchFamily="18" charset="0"/>
              </a:rPr>
              <a:t>     </a:t>
            </a:r>
            <a:r>
              <a:rPr lang="ru-RU" sz="2000">
                <a:solidFill>
                  <a:srgbClr val="000000"/>
                </a:solidFill>
                <a:latin typeface="Georgia" pitchFamily="18" charset="0"/>
              </a:rPr>
              <a:t>Минимальные затраты времени на монтаж батареи</a:t>
            </a:r>
            <a:r>
              <a:rPr lang="ru-RU" sz="2000">
                <a:solidFill>
                  <a:srgbClr val="000000"/>
                </a:solidFill>
                <a:latin typeface="Arial" charset="0"/>
              </a:rPr>
              <a:t>.</a:t>
            </a:r>
            <a:endParaRPr lang="ru-RU" sz="1600">
              <a:solidFill>
                <a:srgbClr val="000000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ru-RU" sz="16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5779" name="Текст 22"/>
          <p:cNvSpPr>
            <a:spLocks noGrp="1"/>
          </p:cNvSpPr>
          <p:nvPr>
            <p:ph type="body" sz="half" idx="4294967295"/>
          </p:nvPr>
        </p:nvSpPr>
        <p:spPr>
          <a:xfrm>
            <a:off x="214313" y="1428750"/>
            <a:ext cx="2643187" cy="500063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200" smtClean="0">
                <a:solidFill>
                  <a:srgbClr val="000000"/>
                </a:solidFill>
                <a:effectLst/>
                <a:latin typeface="Georgia" pitchFamily="18" charset="0"/>
              </a:rPr>
              <a:t>Простота монтажа</a:t>
            </a:r>
          </a:p>
        </p:txBody>
      </p:sp>
      <p:pic>
        <p:nvPicPr>
          <p:cNvPr id="75780" name="Прямоугольник 2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333375"/>
            <a:ext cx="7167563" cy="6635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pic>
        <p:nvPicPr>
          <p:cNvPr id="75781" name="Picture 25" descr="C:\Documents and Settings\Романовский\Рабочий стол\для презентации\SDC1085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50" y="1214438"/>
            <a:ext cx="2841625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2" name="Picture 26" descr="C:\Documents and Settings\Романовский\Рабочий стол\для презентации\SDC1098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38" y="3429000"/>
            <a:ext cx="2857500" cy="245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3" name="Picture 27" descr="C:\Documents and Settings\Романовский\Рабочий стол\для презентации\SDC1097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313" y="2428875"/>
            <a:ext cx="2571750" cy="318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4" name="Picture 28" descr="C:\Documents and Settings\Романовский\Рабочий стол\для презентации\0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28938" y="1214438"/>
            <a:ext cx="2928937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91" name="Picture 23" descr="SDC1017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9099" y="244476"/>
            <a:ext cx="8559777" cy="641826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6802" name="Text Box 5"/>
          <p:cNvSpPr txBox="1">
            <a:spLocks noChangeArrowheads="1"/>
          </p:cNvSpPr>
          <p:nvPr/>
        </p:nvSpPr>
        <p:spPr bwMode="auto">
          <a:xfrm>
            <a:off x="698500" y="609600"/>
            <a:ext cx="3873500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1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chemeClr val="bg1"/>
                </a:solidFill>
              </a:rPr>
              <a:t>БСК – прошлое</a:t>
            </a:r>
          </a:p>
          <a:p>
            <a:pPr algn="ctr">
              <a:spcBef>
                <a:spcPct val="50000"/>
              </a:spcBef>
            </a:pPr>
            <a:r>
              <a:rPr lang="ru-RU" b="1">
                <a:solidFill>
                  <a:schemeClr val="bg1"/>
                </a:solidFill>
              </a:rPr>
              <a:t>Такой вид имело БСК </a:t>
            </a:r>
          </a:p>
          <a:p>
            <a:pPr algn="ctr">
              <a:spcBef>
                <a:spcPct val="50000"/>
              </a:spcBef>
            </a:pPr>
            <a:r>
              <a:rPr lang="ru-RU" b="1">
                <a:solidFill>
                  <a:schemeClr val="bg1"/>
                </a:solidFill>
              </a:rPr>
              <a:t>на П/С «Субханкулово» 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0"/>
            <a:ext cx="8229600" cy="1676400"/>
          </a:xfrm>
          <a:noFill/>
        </p:spPr>
        <p:txBody>
          <a:bodyPr/>
          <a:lstStyle/>
          <a:p>
            <a:r>
              <a:rPr lang="ru-RU" sz="3200" b="1" smtClean="0">
                <a:solidFill>
                  <a:srgbClr val="000000"/>
                </a:solidFill>
                <a:effectLst/>
              </a:rPr>
              <a:t>Поставка БСК на ПС «Субханкулово»</a:t>
            </a:r>
          </a:p>
        </p:txBody>
      </p:sp>
      <p:pic>
        <p:nvPicPr>
          <p:cNvPr id="77826" name="Picture 3" descr="Starominsk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066800"/>
            <a:ext cx="50927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7827" name="Group 5"/>
          <p:cNvGrpSpPr>
            <a:grpSpLocks/>
          </p:cNvGrpSpPr>
          <p:nvPr/>
        </p:nvGrpSpPr>
        <p:grpSpPr bwMode="auto">
          <a:xfrm>
            <a:off x="8101013" y="6021388"/>
            <a:ext cx="860425" cy="576262"/>
            <a:chOff x="1812" y="1446"/>
            <a:chExt cx="2178" cy="1602"/>
          </a:xfrm>
        </p:grpSpPr>
        <p:sp>
          <p:nvSpPr>
            <p:cNvPr id="77828" name="Freeform 6"/>
            <p:cNvSpPr>
              <a:spLocks/>
            </p:cNvSpPr>
            <p:nvPr/>
          </p:nvSpPr>
          <p:spPr bwMode="auto">
            <a:xfrm>
              <a:off x="2430" y="1446"/>
              <a:ext cx="1560" cy="1086"/>
            </a:xfrm>
            <a:custGeom>
              <a:avLst/>
              <a:gdLst>
                <a:gd name="T0" fmla="*/ 564 w 1560"/>
                <a:gd name="T1" fmla="*/ 246 h 1086"/>
                <a:gd name="T2" fmla="*/ 42 w 1560"/>
                <a:gd name="T3" fmla="*/ 246 h 1086"/>
                <a:gd name="T4" fmla="*/ 0 w 1560"/>
                <a:gd name="T5" fmla="*/ 414 h 1086"/>
                <a:gd name="T6" fmla="*/ 1206 w 1560"/>
                <a:gd name="T7" fmla="*/ 414 h 1086"/>
                <a:gd name="T8" fmla="*/ 1254 w 1560"/>
                <a:gd name="T9" fmla="*/ 252 h 1086"/>
                <a:gd name="T10" fmla="*/ 714 w 1560"/>
                <a:gd name="T11" fmla="*/ 246 h 1086"/>
                <a:gd name="T12" fmla="*/ 729 w 1560"/>
                <a:gd name="T13" fmla="*/ 168 h 1086"/>
                <a:gd name="T14" fmla="*/ 741 w 1560"/>
                <a:gd name="T15" fmla="*/ 138 h 1086"/>
                <a:gd name="T16" fmla="*/ 1398 w 1560"/>
                <a:gd name="T17" fmla="*/ 138 h 1086"/>
                <a:gd name="T18" fmla="*/ 1164 w 1560"/>
                <a:gd name="T19" fmla="*/ 972 h 1086"/>
                <a:gd name="T20" fmla="*/ 978 w 1560"/>
                <a:gd name="T21" fmla="*/ 972 h 1086"/>
                <a:gd name="T22" fmla="*/ 1020 w 1560"/>
                <a:gd name="T23" fmla="*/ 822 h 1086"/>
                <a:gd name="T24" fmla="*/ 1014 w 1560"/>
                <a:gd name="T25" fmla="*/ 798 h 1086"/>
                <a:gd name="T26" fmla="*/ 1008 w 1560"/>
                <a:gd name="T27" fmla="*/ 780 h 1086"/>
                <a:gd name="T28" fmla="*/ 990 w 1560"/>
                <a:gd name="T29" fmla="*/ 762 h 1086"/>
                <a:gd name="T30" fmla="*/ 1020 w 1560"/>
                <a:gd name="T31" fmla="*/ 750 h 1086"/>
                <a:gd name="T32" fmla="*/ 1044 w 1560"/>
                <a:gd name="T33" fmla="*/ 726 h 1086"/>
                <a:gd name="T34" fmla="*/ 1086 w 1560"/>
                <a:gd name="T35" fmla="*/ 594 h 1086"/>
                <a:gd name="T36" fmla="*/ 1104 w 1560"/>
                <a:gd name="T37" fmla="*/ 576 h 1086"/>
                <a:gd name="T38" fmla="*/ 1158 w 1560"/>
                <a:gd name="T39" fmla="*/ 576 h 1086"/>
                <a:gd name="T40" fmla="*/ 1194 w 1560"/>
                <a:gd name="T41" fmla="*/ 486 h 1086"/>
                <a:gd name="T42" fmla="*/ 1020 w 1560"/>
                <a:gd name="T43" fmla="*/ 486 h 1086"/>
                <a:gd name="T44" fmla="*/ 990 w 1560"/>
                <a:gd name="T45" fmla="*/ 498 h 1086"/>
                <a:gd name="T46" fmla="*/ 972 w 1560"/>
                <a:gd name="T47" fmla="*/ 510 h 1086"/>
                <a:gd name="T48" fmla="*/ 954 w 1560"/>
                <a:gd name="T49" fmla="*/ 534 h 1086"/>
                <a:gd name="T50" fmla="*/ 930 w 1560"/>
                <a:gd name="T51" fmla="*/ 648 h 1086"/>
                <a:gd name="T52" fmla="*/ 912 w 1560"/>
                <a:gd name="T53" fmla="*/ 672 h 1086"/>
                <a:gd name="T54" fmla="*/ 888 w 1560"/>
                <a:gd name="T55" fmla="*/ 696 h 1086"/>
                <a:gd name="T56" fmla="*/ 858 w 1560"/>
                <a:gd name="T57" fmla="*/ 702 h 1086"/>
                <a:gd name="T58" fmla="*/ 816 w 1560"/>
                <a:gd name="T59" fmla="*/ 702 h 1086"/>
                <a:gd name="T60" fmla="*/ 876 w 1560"/>
                <a:gd name="T61" fmla="*/ 486 h 1086"/>
                <a:gd name="T62" fmla="*/ 726 w 1560"/>
                <a:gd name="T63" fmla="*/ 486 h 1086"/>
                <a:gd name="T64" fmla="*/ 558 w 1560"/>
                <a:gd name="T65" fmla="*/ 1086 h 1086"/>
                <a:gd name="T66" fmla="*/ 708 w 1560"/>
                <a:gd name="T67" fmla="*/ 1086 h 1086"/>
                <a:gd name="T68" fmla="*/ 792 w 1560"/>
                <a:gd name="T69" fmla="*/ 798 h 1086"/>
                <a:gd name="T70" fmla="*/ 870 w 1560"/>
                <a:gd name="T71" fmla="*/ 798 h 1086"/>
                <a:gd name="T72" fmla="*/ 882 w 1560"/>
                <a:gd name="T73" fmla="*/ 816 h 1086"/>
                <a:gd name="T74" fmla="*/ 876 w 1560"/>
                <a:gd name="T75" fmla="*/ 840 h 1086"/>
                <a:gd name="T76" fmla="*/ 834 w 1560"/>
                <a:gd name="T77" fmla="*/ 996 h 1086"/>
                <a:gd name="T78" fmla="*/ 840 w 1560"/>
                <a:gd name="T79" fmla="*/ 1020 h 1086"/>
                <a:gd name="T80" fmla="*/ 852 w 1560"/>
                <a:gd name="T81" fmla="*/ 1050 h 1086"/>
                <a:gd name="T82" fmla="*/ 870 w 1560"/>
                <a:gd name="T83" fmla="*/ 1062 h 1086"/>
                <a:gd name="T84" fmla="*/ 894 w 1560"/>
                <a:gd name="T85" fmla="*/ 1080 h 1086"/>
                <a:gd name="T86" fmla="*/ 1212 w 1560"/>
                <a:gd name="T87" fmla="*/ 1080 h 1086"/>
                <a:gd name="T88" fmla="*/ 1254 w 1560"/>
                <a:gd name="T89" fmla="*/ 1062 h 1086"/>
                <a:gd name="T90" fmla="*/ 1290 w 1560"/>
                <a:gd name="T91" fmla="*/ 1032 h 1086"/>
                <a:gd name="T92" fmla="*/ 1302 w 1560"/>
                <a:gd name="T93" fmla="*/ 1008 h 1086"/>
                <a:gd name="T94" fmla="*/ 1560 w 1560"/>
                <a:gd name="T95" fmla="*/ 84 h 1086"/>
                <a:gd name="T96" fmla="*/ 1548 w 1560"/>
                <a:gd name="T97" fmla="*/ 42 h 1086"/>
                <a:gd name="T98" fmla="*/ 1524 w 1560"/>
                <a:gd name="T99" fmla="*/ 18 h 1086"/>
                <a:gd name="T100" fmla="*/ 1500 w 1560"/>
                <a:gd name="T101" fmla="*/ 0 h 1086"/>
                <a:gd name="T102" fmla="*/ 696 w 1560"/>
                <a:gd name="T103" fmla="*/ 0 h 1086"/>
                <a:gd name="T104" fmla="*/ 660 w 1560"/>
                <a:gd name="T105" fmla="*/ 18 h 1086"/>
                <a:gd name="T106" fmla="*/ 636 w 1560"/>
                <a:gd name="T107" fmla="*/ 42 h 1086"/>
                <a:gd name="T108" fmla="*/ 615 w 1560"/>
                <a:gd name="T109" fmla="*/ 69 h 1086"/>
                <a:gd name="T110" fmla="*/ 606 w 1560"/>
                <a:gd name="T111" fmla="*/ 90 h 1086"/>
                <a:gd name="T112" fmla="*/ 564 w 1560"/>
                <a:gd name="T113" fmla="*/ 246 h 108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560"/>
                <a:gd name="T172" fmla="*/ 0 h 1086"/>
                <a:gd name="T173" fmla="*/ 1560 w 1560"/>
                <a:gd name="T174" fmla="*/ 1086 h 108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560" h="1086">
                  <a:moveTo>
                    <a:pt x="564" y="246"/>
                  </a:moveTo>
                  <a:lnTo>
                    <a:pt x="42" y="246"/>
                  </a:lnTo>
                  <a:lnTo>
                    <a:pt x="0" y="414"/>
                  </a:lnTo>
                  <a:lnTo>
                    <a:pt x="1206" y="414"/>
                  </a:lnTo>
                  <a:lnTo>
                    <a:pt x="1254" y="252"/>
                  </a:lnTo>
                  <a:lnTo>
                    <a:pt x="714" y="246"/>
                  </a:lnTo>
                  <a:lnTo>
                    <a:pt x="729" y="168"/>
                  </a:lnTo>
                  <a:lnTo>
                    <a:pt x="741" y="138"/>
                  </a:lnTo>
                  <a:lnTo>
                    <a:pt x="1398" y="138"/>
                  </a:lnTo>
                  <a:lnTo>
                    <a:pt x="1164" y="972"/>
                  </a:lnTo>
                  <a:lnTo>
                    <a:pt x="978" y="972"/>
                  </a:lnTo>
                  <a:lnTo>
                    <a:pt x="1020" y="822"/>
                  </a:lnTo>
                  <a:lnTo>
                    <a:pt x="1014" y="798"/>
                  </a:lnTo>
                  <a:lnTo>
                    <a:pt x="1008" y="780"/>
                  </a:lnTo>
                  <a:lnTo>
                    <a:pt x="990" y="762"/>
                  </a:lnTo>
                  <a:lnTo>
                    <a:pt x="1020" y="750"/>
                  </a:lnTo>
                  <a:lnTo>
                    <a:pt x="1044" y="726"/>
                  </a:lnTo>
                  <a:lnTo>
                    <a:pt x="1086" y="594"/>
                  </a:lnTo>
                  <a:lnTo>
                    <a:pt x="1104" y="576"/>
                  </a:lnTo>
                  <a:lnTo>
                    <a:pt x="1158" y="576"/>
                  </a:lnTo>
                  <a:lnTo>
                    <a:pt x="1194" y="486"/>
                  </a:lnTo>
                  <a:lnTo>
                    <a:pt x="1020" y="486"/>
                  </a:lnTo>
                  <a:lnTo>
                    <a:pt x="990" y="498"/>
                  </a:lnTo>
                  <a:lnTo>
                    <a:pt x="972" y="510"/>
                  </a:lnTo>
                  <a:lnTo>
                    <a:pt x="954" y="534"/>
                  </a:lnTo>
                  <a:lnTo>
                    <a:pt x="930" y="648"/>
                  </a:lnTo>
                  <a:lnTo>
                    <a:pt x="912" y="672"/>
                  </a:lnTo>
                  <a:lnTo>
                    <a:pt x="888" y="696"/>
                  </a:lnTo>
                  <a:lnTo>
                    <a:pt x="858" y="702"/>
                  </a:lnTo>
                  <a:lnTo>
                    <a:pt x="816" y="702"/>
                  </a:lnTo>
                  <a:lnTo>
                    <a:pt x="876" y="486"/>
                  </a:lnTo>
                  <a:lnTo>
                    <a:pt x="726" y="486"/>
                  </a:lnTo>
                  <a:lnTo>
                    <a:pt x="558" y="1086"/>
                  </a:lnTo>
                  <a:lnTo>
                    <a:pt x="708" y="1086"/>
                  </a:lnTo>
                  <a:lnTo>
                    <a:pt x="792" y="798"/>
                  </a:lnTo>
                  <a:lnTo>
                    <a:pt x="870" y="798"/>
                  </a:lnTo>
                  <a:lnTo>
                    <a:pt x="882" y="816"/>
                  </a:lnTo>
                  <a:lnTo>
                    <a:pt x="876" y="840"/>
                  </a:lnTo>
                  <a:lnTo>
                    <a:pt x="834" y="996"/>
                  </a:lnTo>
                  <a:lnTo>
                    <a:pt x="840" y="1020"/>
                  </a:lnTo>
                  <a:lnTo>
                    <a:pt x="852" y="1050"/>
                  </a:lnTo>
                  <a:lnTo>
                    <a:pt x="870" y="1062"/>
                  </a:lnTo>
                  <a:lnTo>
                    <a:pt x="894" y="1080"/>
                  </a:lnTo>
                  <a:lnTo>
                    <a:pt x="1212" y="1080"/>
                  </a:lnTo>
                  <a:lnTo>
                    <a:pt x="1254" y="1062"/>
                  </a:lnTo>
                  <a:lnTo>
                    <a:pt x="1290" y="1032"/>
                  </a:lnTo>
                  <a:lnTo>
                    <a:pt x="1302" y="1008"/>
                  </a:lnTo>
                  <a:lnTo>
                    <a:pt x="1560" y="84"/>
                  </a:lnTo>
                  <a:lnTo>
                    <a:pt x="1548" y="42"/>
                  </a:lnTo>
                  <a:lnTo>
                    <a:pt x="1524" y="18"/>
                  </a:lnTo>
                  <a:lnTo>
                    <a:pt x="1500" y="0"/>
                  </a:lnTo>
                  <a:lnTo>
                    <a:pt x="696" y="0"/>
                  </a:lnTo>
                  <a:lnTo>
                    <a:pt x="660" y="18"/>
                  </a:lnTo>
                  <a:lnTo>
                    <a:pt x="636" y="42"/>
                  </a:lnTo>
                  <a:lnTo>
                    <a:pt x="615" y="69"/>
                  </a:lnTo>
                  <a:lnTo>
                    <a:pt x="606" y="90"/>
                  </a:lnTo>
                  <a:lnTo>
                    <a:pt x="564" y="246"/>
                  </a:lnTo>
                  <a:close/>
                </a:path>
              </a:pathLst>
            </a:cu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Arial" charset="0"/>
              </a:endParaRPr>
            </a:p>
          </p:txBody>
        </p:sp>
        <p:sp>
          <p:nvSpPr>
            <p:cNvPr id="77829" name="Freeform 7"/>
            <p:cNvSpPr>
              <a:spLocks/>
            </p:cNvSpPr>
            <p:nvPr/>
          </p:nvSpPr>
          <p:spPr bwMode="auto">
            <a:xfrm>
              <a:off x="1812" y="1941"/>
              <a:ext cx="1608" cy="1107"/>
            </a:xfrm>
            <a:custGeom>
              <a:avLst/>
              <a:gdLst>
                <a:gd name="T0" fmla="*/ 1002 w 1608"/>
                <a:gd name="T1" fmla="*/ 3 h 1107"/>
                <a:gd name="T2" fmla="*/ 846 w 1608"/>
                <a:gd name="T3" fmla="*/ 561 h 1107"/>
                <a:gd name="T4" fmla="*/ 810 w 1608"/>
                <a:gd name="T5" fmla="*/ 585 h 1107"/>
                <a:gd name="T6" fmla="*/ 780 w 1608"/>
                <a:gd name="T7" fmla="*/ 591 h 1107"/>
                <a:gd name="T8" fmla="*/ 744 w 1608"/>
                <a:gd name="T9" fmla="*/ 597 h 1107"/>
                <a:gd name="T10" fmla="*/ 528 w 1608"/>
                <a:gd name="T11" fmla="*/ 597 h 1107"/>
                <a:gd name="T12" fmla="*/ 486 w 1608"/>
                <a:gd name="T13" fmla="*/ 585 h 1107"/>
                <a:gd name="T14" fmla="*/ 456 w 1608"/>
                <a:gd name="T15" fmla="*/ 567 h 1107"/>
                <a:gd name="T16" fmla="*/ 444 w 1608"/>
                <a:gd name="T17" fmla="*/ 543 h 1107"/>
                <a:gd name="T18" fmla="*/ 438 w 1608"/>
                <a:gd name="T19" fmla="*/ 519 h 1107"/>
                <a:gd name="T20" fmla="*/ 468 w 1608"/>
                <a:gd name="T21" fmla="*/ 405 h 1107"/>
                <a:gd name="T22" fmla="*/ 606 w 1608"/>
                <a:gd name="T23" fmla="*/ 405 h 1107"/>
                <a:gd name="T24" fmla="*/ 588 w 1608"/>
                <a:gd name="T25" fmla="*/ 477 h 1107"/>
                <a:gd name="T26" fmla="*/ 600 w 1608"/>
                <a:gd name="T27" fmla="*/ 501 h 1107"/>
                <a:gd name="T28" fmla="*/ 666 w 1608"/>
                <a:gd name="T29" fmla="*/ 501 h 1107"/>
                <a:gd name="T30" fmla="*/ 696 w 1608"/>
                <a:gd name="T31" fmla="*/ 495 h 1107"/>
                <a:gd name="T32" fmla="*/ 720 w 1608"/>
                <a:gd name="T33" fmla="*/ 471 h 1107"/>
                <a:gd name="T34" fmla="*/ 756 w 1608"/>
                <a:gd name="T35" fmla="*/ 333 h 1107"/>
                <a:gd name="T36" fmla="*/ 552 w 1608"/>
                <a:gd name="T37" fmla="*/ 333 h 1107"/>
                <a:gd name="T38" fmla="*/ 522 w 1608"/>
                <a:gd name="T39" fmla="*/ 297 h 1107"/>
                <a:gd name="T40" fmla="*/ 516 w 1608"/>
                <a:gd name="T41" fmla="*/ 273 h 1107"/>
                <a:gd name="T42" fmla="*/ 516 w 1608"/>
                <a:gd name="T43" fmla="*/ 249 h 1107"/>
                <a:gd name="T44" fmla="*/ 552 w 1608"/>
                <a:gd name="T45" fmla="*/ 105 h 1107"/>
                <a:gd name="T46" fmla="*/ 450 w 1608"/>
                <a:gd name="T47" fmla="*/ 105 h 1107"/>
                <a:gd name="T48" fmla="*/ 426 w 1608"/>
                <a:gd name="T49" fmla="*/ 111 h 1107"/>
                <a:gd name="T50" fmla="*/ 408 w 1608"/>
                <a:gd name="T51" fmla="*/ 147 h 1107"/>
                <a:gd name="T52" fmla="*/ 174 w 1608"/>
                <a:gd name="T53" fmla="*/ 933 h 1107"/>
                <a:gd name="T54" fmla="*/ 168 w 1608"/>
                <a:gd name="T55" fmla="*/ 963 h 1107"/>
                <a:gd name="T56" fmla="*/ 186 w 1608"/>
                <a:gd name="T57" fmla="*/ 981 h 1107"/>
                <a:gd name="T58" fmla="*/ 798 w 1608"/>
                <a:gd name="T59" fmla="*/ 987 h 1107"/>
                <a:gd name="T60" fmla="*/ 834 w 1608"/>
                <a:gd name="T61" fmla="*/ 975 h 1107"/>
                <a:gd name="T62" fmla="*/ 840 w 1608"/>
                <a:gd name="T63" fmla="*/ 957 h 1107"/>
                <a:gd name="T64" fmla="*/ 846 w 1608"/>
                <a:gd name="T65" fmla="*/ 939 h 1107"/>
                <a:gd name="T66" fmla="*/ 882 w 1608"/>
                <a:gd name="T67" fmla="*/ 855 h 1107"/>
                <a:gd name="T68" fmla="*/ 330 w 1608"/>
                <a:gd name="T69" fmla="*/ 855 h 1107"/>
                <a:gd name="T70" fmla="*/ 372 w 1608"/>
                <a:gd name="T71" fmla="*/ 693 h 1107"/>
                <a:gd name="T72" fmla="*/ 1608 w 1608"/>
                <a:gd name="T73" fmla="*/ 693 h 1107"/>
                <a:gd name="T74" fmla="*/ 1560 w 1608"/>
                <a:gd name="T75" fmla="*/ 843 h 1107"/>
                <a:gd name="T76" fmla="*/ 1014 w 1608"/>
                <a:gd name="T77" fmla="*/ 843 h 1107"/>
                <a:gd name="T78" fmla="*/ 948 w 1608"/>
                <a:gd name="T79" fmla="*/ 1065 h 1107"/>
                <a:gd name="T80" fmla="*/ 930 w 1608"/>
                <a:gd name="T81" fmla="*/ 1080 h 1107"/>
                <a:gd name="T82" fmla="*/ 900 w 1608"/>
                <a:gd name="T83" fmla="*/ 1098 h 1107"/>
                <a:gd name="T84" fmla="*/ 846 w 1608"/>
                <a:gd name="T85" fmla="*/ 1107 h 1107"/>
                <a:gd name="T86" fmla="*/ 816 w 1608"/>
                <a:gd name="T87" fmla="*/ 1107 h 1107"/>
                <a:gd name="T88" fmla="*/ 42 w 1608"/>
                <a:gd name="T89" fmla="*/ 1107 h 1107"/>
                <a:gd name="T90" fmla="*/ 18 w 1608"/>
                <a:gd name="T91" fmla="*/ 1095 h 1107"/>
                <a:gd name="T92" fmla="*/ 0 w 1608"/>
                <a:gd name="T93" fmla="*/ 1065 h 1107"/>
                <a:gd name="T94" fmla="*/ 0 w 1608"/>
                <a:gd name="T95" fmla="*/ 1041 h 1107"/>
                <a:gd name="T96" fmla="*/ 6 w 1608"/>
                <a:gd name="T97" fmla="*/ 999 h 1107"/>
                <a:gd name="T98" fmla="*/ 294 w 1608"/>
                <a:gd name="T99" fmla="*/ 39 h 1107"/>
                <a:gd name="T100" fmla="*/ 318 w 1608"/>
                <a:gd name="T101" fmla="*/ 15 h 1107"/>
                <a:gd name="T102" fmla="*/ 342 w 1608"/>
                <a:gd name="T103" fmla="*/ 6 h 1107"/>
                <a:gd name="T104" fmla="*/ 393 w 1608"/>
                <a:gd name="T105" fmla="*/ 3 h 1107"/>
                <a:gd name="T106" fmla="*/ 642 w 1608"/>
                <a:gd name="T107" fmla="*/ 3 h 1107"/>
                <a:gd name="T108" fmla="*/ 678 w 1608"/>
                <a:gd name="T109" fmla="*/ 21 h 1107"/>
                <a:gd name="T110" fmla="*/ 696 w 1608"/>
                <a:gd name="T111" fmla="*/ 45 h 1107"/>
                <a:gd name="T112" fmla="*/ 696 w 1608"/>
                <a:gd name="T113" fmla="*/ 75 h 1107"/>
                <a:gd name="T114" fmla="*/ 696 w 1608"/>
                <a:gd name="T115" fmla="*/ 99 h 1107"/>
                <a:gd name="T116" fmla="*/ 660 w 1608"/>
                <a:gd name="T117" fmla="*/ 231 h 1107"/>
                <a:gd name="T118" fmla="*/ 678 w 1608"/>
                <a:gd name="T119" fmla="*/ 243 h 1107"/>
                <a:gd name="T120" fmla="*/ 786 w 1608"/>
                <a:gd name="T121" fmla="*/ 243 h 1107"/>
                <a:gd name="T122" fmla="*/ 858 w 1608"/>
                <a:gd name="T123" fmla="*/ 3 h 1107"/>
                <a:gd name="T124" fmla="*/ 1002 w 1608"/>
                <a:gd name="T125" fmla="*/ 3 h 110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608"/>
                <a:gd name="T190" fmla="*/ 0 h 1107"/>
                <a:gd name="T191" fmla="*/ 1608 w 1608"/>
                <a:gd name="T192" fmla="*/ 1107 h 110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608" h="1107">
                  <a:moveTo>
                    <a:pt x="1002" y="3"/>
                  </a:moveTo>
                  <a:lnTo>
                    <a:pt x="846" y="561"/>
                  </a:lnTo>
                  <a:lnTo>
                    <a:pt x="810" y="585"/>
                  </a:lnTo>
                  <a:lnTo>
                    <a:pt x="780" y="591"/>
                  </a:lnTo>
                  <a:lnTo>
                    <a:pt x="744" y="597"/>
                  </a:lnTo>
                  <a:lnTo>
                    <a:pt x="528" y="597"/>
                  </a:lnTo>
                  <a:lnTo>
                    <a:pt x="486" y="585"/>
                  </a:lnTo>
                  <a:lnTo>
                    <a:pt x="456" y="567"/>
                  </a:lnTo>
                  <a:lnTo>
                    <a:pt x="444" y="543"/>
                  </a:lnTo>
                  <a:lnTo>
                    <a:pt x="438" y="519"/>
                  </a:lnTo>
                  <a:lnTo>
                    <a:pt x="468" y="405"/>
                  </a:lnTo>
                  <a:lnTo>
                    <a:pt x="606" y="405"/>
                  </a:lnTo>
                  <a:lnTo>
                    <a:pt x="588" y="477"/>
                  </a:lnTo>
                  <a:lnTo>
                    <a:pt x="600" y="501"/>
                  </a:lnTo>
                  <a:lnTo>
                    <a:pt x="666" y="501"/>
                  </a:lnTo>
                  <a:lnTo>
                    <a:pt x="696" y="495"/>
                  </a:lnTo>
                  <a:lnTo>
                    <a:pt x="720" y="471"/>
                  </a:lnTo>
                  <a:lnTo>
                    <a:pt x="756" y="333"/>
                  </a:lnTo>
                  <a:lnTo>
                    <a:pt x="552" y="333"/>
                  </a:lnTo>
                  <a:lnTo>
                    <a:pt x="522" y="297"/>
                  </a:lnTo>
                  <a:lnTo>
                    <a:pt x="516" y="273"/>
                  </a:lnTo>
                  <a:lnTo>
                    <a:pt x="516" y="249"/>
                  </a:lnTo>
                  <a:lnTo>
                    <a:pt x="552" y="105"/>
                  </a:lnTo>
                  <a:lnTo>
                    <a:pt x="450" y="105"/>
                  </a:lnTo>
                  <a:lnTo>
                    <a:pt x="426" y="111"/>
                  </a:lnTo>
                  <a:lnTo>
                    <a:pt x="408" y="147"/>
                  </a:lnTo>
                  <a:lnTo>
                    <a:pt x="174" y="933"/>
                  </a:lnTo>
                  <a:lnTo>
                    <a:pt x="168" y="963"/>
                  </a:lnTo>
                  <a:lnTo>
                    <a:pt x="186" y="981"/>
                  </a:lnTo>
                  <a:lnTo>
                    <a:pt x="798" y="987"/>
                  </a:lnTo>
                  <a:lnTo>
                    <a:pt x="834" y="975"/>
                  </a:lnTo>
                  <a:lnTo>
                    <a:pt x="840" y="957"/>
                  </a:lnTo>
                  <a:lnTo>
                    <a:pt x="846" y="939"/>
                  </a:lnTo>
                  <a:lnTo>
                    <a:pt x="882" y="855"/>
                  </a:lnTo>
                  <a:lnTo>
                    <a:pt x="330" y="855"/>
                  </a:lnTo>
                  <a:lnTo>
                    <a:pt x="372" y="693"/>
                  </a:lnTo>
                  <a:lnTo>
                    <a:pt x="1608" y="693"/>
                  </a:lnTo>
                  <a:lnTo>
                    <a:pt x="1560" y="843"/>
                  </a:lnTo>
                  <a:lnTo>
                    <a:pt x="1014" y="843"/>
                  </a:lnTo>
                  <a:lnTo>
                    <a:pt x="948" y="1065"/>
                  </a:lnTo>
                  <a:lnTo>
                    <a:pt x="930" y="1080"/>
                  </a:lnTo>
                  <a:lnTo>
                    <a:pt x="900" y="1098"/>
                  </a:lnTo>
                  <a:lnTo>
                    <a:pt x="846" y="1107"/>
                  </a:lnTo>
                  <a:lnTo>
                    <a:pt x="816" y="1107"/>
                  </a:lnTo>
                  <a:lnTo>
                    <a:pt x="42" y="1107"/>
                  </a:lnTo>
                  <a:lnTo>
                    <a:pt x="18" y="1095"/>
                  </a:lnTo>
                  <a:lnTo>
                    <a:pt x="0" y="1065"/>
                  </a:lnTo>
                  <a:lnTo>
                    <a:pt x="0" y="1041"/>
                  </a:lnTo>
                  <a:lnTo>
                    <a:pt x="6" y="999"/>
                  </a:lnTo>
                  <a:lnTo>
                    <a:pt x="294" y="39"/>
                  </a:lnTo>
                  <a:lnTo>
                    <a:pt x="318" y="15"/>
                  </a:lnTo>
                  <a:lnTo>
                    <a:pt x="342" y="6"/>
                  </a:lnTo>
                  <a:cubicBezTo>
                    <a:pt x="361" y="0"/>
                    <a:pt x="384" y="3"/>
                    <a:pt x="393" y="3"/>
                  </a:cubicBezTo>
                  <a:lnTo>
                    <a:pt x="642" y="3"/>
                  </a:lnTo>
                  <a:lnTo>
                    <a:pt x="678" y="21"/>
                  </a:lnTo>
                  <a:lnTo>
                    <a:pt x="696" y="45"/>
                  </a:lnTo>
                  <a:lnTo>
                    <a:pt x="696" y="75"/>
                  </a:lnTo>
                  <a:lnTo>
                    <a:pt x="696" y="99"/>
                  </a:lnTo>
                  <a:lnTo>
                    <a:pt x="660" y="231"/>
                  </a:lnTo>
                  <a:lnTo>
                    <a:pt x="678" y="243"/>
                  </a:lnTo>
                  <a:lnTo>
                    <a:pt x="786" y="243"/>
                  </a:lnTo>
                  <a:lnTo>
                    <a:pt x="858" y="3"/>
                  </a:lnTo>
                  <a:lnTo>
                    <a:pt x="1002" y="3"/>
                  </a:lnTo>
                  <a:close/>
                </a:path>
              </a:pathLst>
            </a:cu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Arial" charset="0"/>
              </a:endParaRPr>
            </a:p>
          </p:txBody>
        </p:sp>
        <p:sp>
          <p:nvSpPr>
            <p:cNvPr id="77830" name="Oval 8"/>
            <p:cNvSpPr>
              <a:spLocks noChangeArrowheads="1"/>
            </p:cNvSpPr>
            <p:nvPr/>
          </p:nvSpPr>
          <p:spPr bwMode="auto">
            <a:xfrm>
              <a:off x="2832" y="2160"/>
              <a:ext cx="162" cy="162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subTitle" idx="4294967295"/>
          </p:nvPr>
        </p:nvSpPr>
        <p:spPr bwMode="gray">
          <a:xfrm>
            <a:off x="6516688" y="260350"/>
            <a:ext cx="4429125" cy="304800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sz="2400" b="1">
                <a:solidFill>
                  <a:schemeClr val="bg2"/>
                </a:solidFill>
              </a:rPr>
              <a:t>www.UKKZ.com</a:t>
            </a:r>
          </a:p>
        </p:txBody>
      </p:sp>
      <p:pic>
        <p:nvPicPr>
          <p:cNvPr id="78850" name="WordArt 3"/>
          <p:cNvPicPr>
            <a:picLocks noChangeArrowheads="1"/>
          </p:cNvPicPr>
          <p:nvPr/>
        </p:nvPicPr>
        <p:blipFill>
          <a:blip r:embed="rId2">
            <a:lum bright="30000"/>
          </a:blip>
          <a:srcRect/>
          <a:stretch>
            <a:fillRect/>
          </a:stretch>
        </p:blipFill>
        <p:spPr bwMode="gray">
          <a:xfrm>
            <a:off x="1908175" y="2133600"/>
            <a:ext cx="4826000" cy="8445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</p:pic>
      <p:pic>
        <p:nvPicPr>
          <p:cNvPr id="78851" name="Picture 6" descr="B_B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2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1" name="Picture 7" descr="banner_to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89713" y="5967413"/>
            <a:ext cx="2541587" cy="6477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  <a:bevelB/>
          </a:sp3d>
        </p:spPr>
      </p:pic>
      <p:sp>
        <p:nvSpPr>
          <p:cNvPr id="8" name="Прямоугольник 7"/>
          <p:cNvSpPr/>
          <p:nvPr/>
        </p:nvSpPr>
        <p:spPr>
          <a:xfrm>
            <a:off x="1727200" y="3716338"/>
            <a:ext cx="7416800" cy="18018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Энергосбережение – наше направление!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Конденсаторы – наша продукция!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Качество – наше кредо!</a:t>
            </a: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кеан">
  <a:themeElements>
    <a:clrScheme name="Океан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Океан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2611</TotalTime>
  <Words>667</Words>
  <Application>Microsoft Office PowerPoint</Application>
  <PresentationFormat>Экран (4:3)</PresentationFormat>
  <Paragraphs>114</Paragraphs>
  <Slides>20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30" baseType="lpstr">
      <vt:lpstr>Tahoma</vt:lpstr>
      <vt:lpstr>Arial</vt:lpstr>
      <vt:lpstr>Wingdings</vt:lpstr>
      <vt:lpstr>Calibri</vt:lpstr>
      <vt:lpstr>Times New Roman</vt:lpstr>
      <vt:lpstr>Georgia</vt:lpstr>
      <vt:lpstr>Океан</vt:lpstr>
      <vt:lpstr>Океан</vt:lpstr>
      <vt:lpstr>CorelDRAW</vt:lpstr>
      <vt:lpstr>Формула</vt:lpstr>
      <vt:lpstr>Слайд 1</vt:lpstr>
      <vt:lpstr>Слайд 2</vt:lpstr>
      <vt:lpstr>Слайд 3</vt:lpstr>
      <vt:lpstr>Возобновляемые источники энергии</vt:lpstr>
      <vt:lpstr>Слайд 5</vt:lpstr>
      <vt:lpstr>Потери связанные с передачей электроэнергии</vt:lpstr>
      <vt:lpstr>ТЕХНИКО-ЭКОНОМИЧЕСКОЕ ОБОСНОВАНИЕ размещения компенсирующих и фильтр – компенсирующих устройств в электрических сетях Энергетического комплекса (Риддерский РЭС) с целью повышения качества напряжения и снижения потерь электроэнергии</vt:lpstr>
      <vt:lpstr>Расчет окупаемости внедрения КУ  в Риддерском РЭС </vt:lpstr>
      <vt:lpstr>Слайд 9</vt:lpstr>
      <vt:lpstr>Слайд 10</vt:lpstr>
      <vt:lpstr>Поставка продукции в модульном исполнении</vt:lpstr>
      <vt:lpstr>Качество электроэнергии - технический термин, который был закреплен в государственном стандарте -  ГОСТ 13109.</vt:lpstr>
      <vt:lpstr>Создание режима резонанса Режим при котором  XL= - XC        X=0 </vt:lpstr>
      <vt:lpstr>Слайд 14</vt:lpstr>
      <vt:lpstr>Эксплутационные условия</vt:lpstr>
      <vt:lpstr>Слайд 16</vt:lpstr>
      <vt:lpstr>Слайд 17</vt:lpstr>
      <vt:lpstr>Слайд 18</vt:lpstr>
      <vt:lpstr>Поставка БСК на ПС «Субханкулово»</vt:lpstr>
      <vt:lpstr>Слайд 20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>Романовский</dc:creator>
  <cp:keywords/>
  <dc:description/>
  <cp:lastModifiedBy>UKCP</cp:lastModifiedBy>
  <cp:revision>192</cp:revision>
  <dcterms:created xsi:type="dcterms:W3CDTF">2011-06-30T09:20:39Z</dcterms:created>
  <dcterms:modified xsi:type="dcterms:W3CDTF">2013-06-04T09:33:53Z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TC018860939991</vt:lpwstr>
  </property>
</Properties>
</file>